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5" r:id="rId9"/>
    <p:sldId id="266" r:id="rId10"/>
    <p:sldId id="267" r:id="rId11"/>
    <p:sldId id="268" r:id="rId12"/>
    <p:sldId id="269" r:id="rId13"/>
    <p:sldId id="270" r:id="rId14"/>
    <p:sldId id="263" r:id="rId15"/>
    <p:sldId id="278" r:id="rId16"/>
    <p:sldId id="272" r:id="rId17"/>
    <p:sldId id="273" r:id="rId18"/>
    <p:sldId id="274" r:id="rId19"/>
    <p:sldId id="275" r:id="rId20"/>
    <p:sldId id="276" r:id="rId21"/>
    <p:sldId id="277" r:id="rId22"/>
  </p:sldIdLst>
  <p:sldSz cx="18288000" cy="10287000"/>
  <p:notesSz cx="6858000" cy="9144000"/>
  <p:embeddedFontLst>
    <p:embeddedFont>
      <p:font typeface="Garet Bold" pitchFamily="2" charset="77"/>
      <p:regular r:id="rId23"/>
      <p:bold r:id="rId24"/>
    </p:embeddedFont>
    <p:embeddedFont>
      <p:font typeface="Garet Light" pitchFamily="2" charset="77"/>
      <p:regular r:id="rId25"/>
    </p:embeddedFont>
    <p:embeddedFont>
      <p:font typeface="Tomorrow" pitchFamily="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94" autoAdjust="0"/>
  </p:normalViewPr>
  <p:slideViewPr>
    <p:cSldViewPr>
      <p:cViewPr varScale="1">
        <p:scale>
          <a:sx n="62" d="100"/>
          <a:sy n="62" d="100"/>
        </p:scale>
        <p:origin x="224" y="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hyperlink" Target="http://www.eng.wiscnet.net/peering/" TargetMode="External"/><Relationship Id="rId13" Type="http://schemas.openxmlformats.org/officeDocument/2006/relationships/hyperlink" Target="http://www.noc.easynet.net/network/public/peering.php" TargetMode="External"/><Relationship Id="rId3" Type="http://schemas.openxmlformats.org/officeDocument/2006/relationships/image" Target="../media/image10.svg"/><Relationship Id="rId7" Type="http://schemas.openxmlformats.org/officeDocument/2006/relationships/hyperlink" Target="http://www.as15435.net/pp/" TargetMode="External"/><Relationship Id="rId12" Type="http://schemas.openxmlformats.org/officeDocument/2006/relationships/hyperlink" Target="http://www.bt.net/info/peering.shtml"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hyperlink" Target="http://peering.as5410.net/" TargetMode="External"/><Relationship Id="rId5" Type="http://schemas.openxmlformats.org/officeDocument/2006/relationships/image" Target="../media/image15.svg"/><Relationship Id="rId15" Type="http://schemas.openxmlformats.org/officeDocument/2006/relationships/hyperlink" Target="http://www.comcast.com/peering/" TargetMode="External"/><Relationship Id="rId10" Type="http://schemas.openxmlformats.org/officeDocument/2006/relationships/hyperlink" Target="http://www.peer1.com/infrastructure/peering.php" TargetMode="External"/><Relationship Id="rId4" Type="http://schemas.openxmlformats.org/officeDocument/2006/relationships/image" Target="../media/image14.png"/><Relationship Id="rId9" Type="http://schemas.openxmlformats.org/officeDocument/2006/relationships/hyperlink" Target="http://www.nac.net/eng/peering.asp" TargetMode="External"/><Relationship Id="rId14" Type="http://schemas.openxmlformats.org/officeDocument/2006/relationships/hyperlink" Target="http://www.abovenet.com/peerin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0.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gif"/><Relationship Id="rId5" Type="http://schemas.openxmlformats.org/officeDocument/2006/relationships/image" Target="../media/image15.svg"/><Relationship Id="rId10" Type="http://schemas.openxmlformats.org/officeDocument/2006/relationships/image" Target="../media/image23.gif"/><Relationship Id="rId4" Type="http://schemas.openxmlformats.org/officeDocument/2006/relationships/image" Target="../media/image14.png"/><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7827351" y="2283995"/>
            <a:ext cx="2633297" cy="1312163"/>
          </a:xfrm>
          <a:custGeom>
            <a:avLst/>
            <a:gdLst/>
            <a:ahLst/>
            <a:cxnLst/>
            <a:rect l="l" t="t" r="r" b="b"/>
            <a:pathLst>
              <a:path w="2633297" h="1312163">
                <a:moveTo>
                  <a:pt x="0" y="0"/>
                </a:moveTo>
                <a:lnTo>
                  <a:pt x="2633298" y="0"/>
                </a:lnTo>
                <a:lnTo>
                  <a:pt x="2633298" y="1312163"/>
                </a:lnTo>
                <a:lnTo>
                  <a:pt x="0" y="13121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6808141" y="2646717"/>
            <a:ext cx="2022321" cy="8460018"/>
            <a:chOff x="0" y="0"/>
            <a:chExt cx="532628" cy="2228153"/>
          </a:xfrm>
        </p:grpSpPr>
        <p:sp>
          <p:nvSpPr>
            <p:cNvPr id="5" name="Freeform 5"/>
            <p:cNvSpPr/>
            <p:nvPr/>
          </p:nvSpPr>
          <p:spPr>
            <a:xfrm>
              <a:off x="0" y="0"/>
              <a:ext cx="532628" cy="2228153"/>
            </a:xfrm>
            <a:custGeom>
              <a:avLst/>
              <a:gdLst/>
              <a:ahLst/>
              <a:cxnLst/>
              <a:rect l="l" t="t" r="r" b="b"/>
              <a:pathLst>
                <a:path w="532628" h="2228153">
                  <a:moveTo>
                    <a:pt x="0" y="0"/>
                  </a:moveTo>
                  <a:lnTo>
                    <a:pt x="532628" y="0"/>
                  </a:lnTo>
                  <a:lnTo>
                    <a:pt x="532628" y="2228153"/>
                  </a:lnTo>
                  <a:lnTo>
                    <a:pt x="0" y="2228153"/>
                  </a:lnTo>
                  <a:close/>
                </a:path>
              </a:pathLst>
            </a:custGeom>
            <a:solidFill>
              <a:srgbClr val="9F9F9F"/>
            </a:solidFill>
          </p:spPr>
        </p:sp>
        <p:sp>
          <p:nvSpPr>
            <p:cNvPr id="6" name="TextBox 6"/>
            <p:cNvSpPr txBox="1"/>
            <p:nvPr/>
          </p:nvSpPr>
          <p:spPr>
            <a:xfrm>
              <a:off x="0" y="-38100"/>
              <a:ext cx="532628" cy="2266253"/>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686387" y="-607424"/>
            <a:ext cx="3709695" cy="1015735"/>
            <a:chOff x="0" y="0"/>
            <a:chExt cx="977039" cy="267519"/>
          </a:xfrm>
        </p:grpSpPr>
        <p:sp>
          <p:nvSpPr>
            <p:cNvPr id="8" name="Freeform 8"/>
            <p:cNvSpPr/>
            <p:nvPr/>
          </p:nvSpPr>
          <p:spPr>
            <a:xfrm>
              <a:off x="0" y="0"/>
              <a:ext cx="977039" cy="267519"/>
            </a:xfrm>
            <a:custGeom>
              <a:avLst/>
              <a:gdLst/>
              <a:ahLst/>
              <a:cxnLst/>
              <a:rect l="l" t="t" r="r" b="b"/>
              <a:pathLst>
                <a:path w="977039" h="267519">
                  <a:moveTo>
                    <a:pt x="0" y="0"/>
                  </a:moveTo>
                  <a:lnTo>
                    <a:pt x="977039" y="0"/>
                  </a:lnTo>
                  <a:lnTo>
                    <a:pt x="977039" y="267519"/>
                  </a:lnTo>
                  <a:lnTo>
                    <a:pt x="0" y="267519"/>
                  </a:lnTo>
                  <a:close/>
                </a:path>
              </a:pathLst>
            </a:custGeom>
            <a:solidFill>
              <a:srgbClr val="9F9F9F"/>
            </a:solidFill>
          </p:spPr>
        </p:sp>
        <p:sp>
          <p:nvSpPr>
            <p:cNvPr id="9" name="TextBox 9"/>
            <p:cNvSpPr txBox="1"/>
            <p:nvPr/>
          </p:nvSpPr>
          <p:spPr>
            <a:xfrm>
              <a:off x="0" y="-38100"/>
              <a:ext cx="977039" cy="305619"/>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988599" y="7022439"/>
            <a:ext cx="738450" cy="1015735"/>
            <a:chOff x="0" y="0"/>
            <a:chExt cx="194489" cy="267519"/>
          </a:xfrm>
        </p:grpSpPr>
        <p:sp>
          <p:nvSpPr>
            <p:cNvPr id="11" name="Freeform 11"/>
            <p:cNvSpPr/>
            <p:nvPr/>
          </p:nvSpPr>
          <p:spPr>
            <a:xfrm>
              <a:off x="0" y="0"/>
              <a:ext cx="194489" cy="267519"/>
            </a:xfrm>
            <a:custGeom>
              <a:avLst/>
              <a:gdLst/>
              <a:ahLst/>
              <a:cxnLst/>
              <a:rect l="l" t="t" r="r" b="b"/>
              <a:pathLst>
                <a:path w="194489" h="267519">
                  <a:moveTo>
                    <a:pt x="0" y="0"/>
                  </a:moveTo>
                  <a:lnTo>
                    <a:pt x="194489" y="0"/>
                  </a:lnTo>
                  <a:lnTo>
                    <a:pt x="194489" y="267519"/>
                  </a:lnTo>
                  <a:lnTo>
                    <a:pt x="0" y="267519"/>
                  </a:lnTo>
                  <a:close/>
                </a:path>
              </a:pathLst>
            </a:custGeom>
            <a:solidFill>
              <a:srgbClr val="9F9F9F"/>
            </a:solidFill>
          </p:spPr>
        </p:sp>
        <p:sp>
          <p:nvSpPr>
            <p:cNvPr id="12" name="TextBox 12"/>
            <p:cNvSpPr txBox="1"/>
            <p:nvPr/>
          </p:nvSpPr>
          <p:spPr>
            <a:xfrm>
              <a:off x="0" y="-38100"/>
              <a:ext cx="194489" cy="305619"/>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4050622" y="408311"/>
            <a:ext cx="3611632" cy="1145625"/>
          </a:xfrm>
          <a:custGeom>
            <a:avLst/>
            <a:gdLst/>
            <a:ahLst/>
            <a:cxnLst/>
            <a:rect l="l" t="t" r="r" b="b"/>
            <a:pathLst>
              <a:path w="3611632" h="1145625">
                <a:moveTo>
                  <a:pt x="0" y="0"/>
                </a:moveTo>
                <a:lnTo>
                  <a:pt x="3611633" y="0"/>
                </a:lnTo>
                <a:lnTo>
                  <a:pt x="3611633" y="1145625"/>
                </a:lnTo>
                <a:lnTo>
                  <a:pt x="0" y="1145625"/>
                </a:lnTo>
                <a:lnTo>
                  <a:pt x="0" y="0"/>
                </a:lnTo>
                <a:close/>
              </a:path>
            </a:pathLst>
          </a:custGeom>
          <a:blipFill>
            <a:blip r:embed="rId5"/>
            <a:stretch>
              <a:fillRect/>
            </a:stretch>
          </a:blipFill>
        </p:spPr>
      </p:sp>
      <p:sp>
        <p:nvSpPr>
          <p:cNvPr id="14" name="TextBox 14"/>
          <p:cNvSpPr txBox="1"/>
          <p:nvPr/>
        </p:nvSpPr>
        <p:spPr>
          <a:xfrm>
            <a:off x="1028700" y="3226248"/>
            <a:ext cx="16230600" cy="1701533"/>
          </a:xfrm>
          <a:prstGeom prst="rect">
            <a:avLst/>
          </a:prstGeom>
        </p:spPr>
        <p:txBody>
          <a:bodyPr lIns="0" tIns="0" rIns="0" bIns="0" rtlCol="0" anchor="t">
            <a:spAutoFit/>
          </a:bodyPr>
          <a:lstStyle/>
          <a:p>
            <a:pPr algn="ctr">
              <a:lnSpc>
                <a:spcPts val="13839"/>
              </a:lnSpc>
            </a:pPr>
            <a:r>
              <a:rPr lang="en-US" sz="9885">
                <a:solidFill>
                  <a:srgbClr val="000000"/>
                </a:solidFill>
                <a:latin typeface="Tomorrow"/>
              </a:rPr>
              <a:t>Peering Trend and Practice</a:t>
            </a:r>
          </a:p>
        </p:txBody>
      </p:sp>
      <p:sp>
        <p:nvSpPr>
          <p:cNvPr id="15" name="TextBox 15"/>
          <p:cNvSpPr txBox="1"/>
          <p:nvPr/>
        </p:nvSpPr>
        <p:spPr>
          <a:xfrm>
            <a:off x="821332" y="8249371"/>
            <a:ext cx="7968557" cy="887095"/>
          </a:xfrm>
          <a:prstGeom prst="rect">
            <a:avLst/>
          </a:prstGeom>
        </p:spPr>
        <p:txBody>
          <a:bodyPr lIns="0" tIns="0" rIns="0" bIns="0" rtlCol="0" anchor="t">
            <a:spAutoFit/>
          </a:bodyPr>
          <a:lstStyle/>
          <a:p>
            <a:pPr>
              <a:lnSpc>
                <a:spcPts val="7279"/>
              </a:lnSpc>
            </a:pPr>
            <a:r>
              <a:rPr lang="en-US" sz="5199">
                <a:solidFill>
                  <a:srgbClr val="000000"/>
                </a:solidFill>
                <a:latin typeface="Garet Light"/>
              </a:rPr>
              <a:t>Saw Yan Paing</a:t>
            </a:r>
          </a:p>
        </p:txBody>
      </p:sp>
      <p:sp>
        <p:nvSpPr>
          <p:cNvPr id="16" name="TextBox 16"/>
          <p:cNvSpPr txBox="1"/>
          <p:nvPr/>
        </p:nvSpPr>
        <p:spPr>
          <a:xfrm>
            <a:off x="821332" y="9098366"/>
            <a:ext cx="6906200" cy="815340"/>
          </a:xfrm>
          <a:prstGeom prst="rect">
            <a:avLst/>
          </a:prstGeom>
        </p:spPr>
        <p:txBody>
          <a:bodyPr lIns="0" tIns="0" rIns="0" bIns="0" rtlCol="0" anchor="t">
            <a:spAutoFit/>
          </a:bodyPr>
          <a:lstStyle/>
          <a:p>
            <a:pPr>
              <a:lnSpc>
                <a:spcPts val="3359"/>
              </a:lnSpc>
            </a:pPr>
            <a:r>
              <a:rPr lang="en-US" sz="2400">
                <a:solidFill>
                  <a:srgbClr val="000000"/>
                </a:solidFill>
                <a:latin typeface="Garet Light"/>
              </a:rPr>
              <a:t>CCIE #57005</a:t>
            </a:r>
          </a:p>
          <a:p>
            <a:pPr>
              <a:lnSpc>
                <a:spcPts val="3359"/>
              </a:lnSpc>
            </a:pPr>
            <a:r>
              <a:rPr lang="en-US" sz="2400">
                <a:solidFill>
                  <a:srgbClr val="000000"/>
                </a:solidFill>
                <a:latin typeface="Garet Light"/>
              </a:rPr>
              <a:t>MMIX | ARK Premium Solutions Limited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909913" y="9623167"/>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9185" y="8687171"/>
            <a:ext cx="16509630" cy="1050288"/>
          </a:xfrm>
          <a:prstGeom prst="rect">
            <a:avLst/>
          </a:prstGeom>
        </p:spPr>
        <p:txBody>
          <a:bodyPr wrap="square" lIns="0" tIns="0" rIns="0" bIns="0" rtlCol="0" anchor="t">
            <a:spAutoFit/>
          </a:bodyPr>
          <a:lstStyle/>
          <a:p>
            <a:pPr algn="ctr">
              <a:lnSpc>
                <a:spcPts val="9780"/>
              </a:lnSpc>
            </a:pPr>
            <a:r>
              <a:rPr lang="en-US" sz="2800" b="1" dirty="0">
                <a:solidFill>
                  <a:srgbClr val="222222"/>
                </a:solidFill>
                <a:latin typeface="Arial" panose="020B0604020202020204" pitchFamily="34" charset="0"/>
              </a:rPr>
              <a:t>T</a:t>
            </a:r>
            <a:r>
              <a:rPr lang="en-US" sz="2800" b="1" i="0" u="none" strike="noStrike" dirty="0">
                <a:solidFill>
                  <a:srgbClr val="222222"/>
                </a:solidFill>
                <a:effectLst/>
                <a:latin typeface="Arial" panose="020B0604020202020204" pitchFamily="34" charset="0"/>
              </a:rPr>
              <a:t>he cable companies emerge as independent players.</a:t>
            </a:r>
            <a:endParaRPr lang="en-US" sz="2800" dirty="0">
              <a:solidFill>
                <a:srgbClr val="000000"/>
              </a:solidFill>
              <a:latin typeface="Garet Light"/>
            </a:endParaRPr>
          </a:p>
        </p:txBody>
      </p:sp>
      <p:pic>
        <p:nvPicPr>
          <p:cNvPr id="6146" name="Picture 2" descr="Cable cos evolve">
            <a:extLst>
              <a:ext uri="{FF2B5EF4-FFF2-40B4-BE49-F238E27FC236}">
                <a16:creationId xmlns:a16="http://schemas.microsoft.com/office/drawing/2014/main" id="{E5A61EB6-BEDE-1A98-8619-D7A8E4EF3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037" y="1588560"/>
            <a:ext cx="8543925" cy="710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5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909913" y="9623167"/>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9185" y="8687171"/>
            <a:ext cx="16509630" cy="1050288"/>
          </a:xfrm>
          <a:prstGeom prst="rect">
            <a:avLst/>
          </a:prstGeom>
        </p:spPr>
        <p:txBody>
          <a:bodyPr wrap="square" lIns="0" tIns="0" rIns="0" bIns="0" rtlCol="0" anchor="t">
            <a:spAutoFit/>
          </a:bodyPr>
          <a:lstStyle/>
          <a:p>
            <a:pPr algn="ctr">
              <a:lnSpc>
                <a:spcPts val="9780"/>
              </a:lnSpc>
            </a:pPr>
            <a:r>
              <a:rPr lang="en-US" sz="2800" b="1" i="0" u="none" strike="noStrike" dirty="0">
                <a:solidFill>
                  <a:srgbClr val="222222"/>
                </a:solidFill>
                <a:effectLst/>
                <a:latin typeface="Arial" panose="020B0604020202020204" pitchFamily="34" charset="0"/>
              </a:rPr>
              <a:t>The Large-Scale Network-Savvy Content Providers peer openly.</a:t>
            </a:r>
            <a:endParaRPr lang="en-US" sz="2800" dirty="0">
              <a:solidFill>
                <a:srgbClr val="000000"/>
              </a:solidFill>
              <a:latin typeface="Garet Light"/>
            </a:endParaRPr>
          </a:p>
        </p:txBody>
      </p:sp>
      <p:pic>
        <p:nvPicPr>
          <p:cNvPr id="8194" name="Picture 2" descr="LSNSCP Emerge">
            <a:extLst>
              <a:ext uri="{FF2B5EF4-FFF2-40B4-BE49-F238E27FC236}">
                <a16:creationId xmlns:a16="http://schemas.microsoft.com/office/drawing/2014/main" id="{BEC6733C-4A07-36FB-5BB7-4560B9437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9689" y="1050194"/>
            <a:ext cx="8972550" cy="77896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SNSCP">
            <a:extLst>
              <a:ext uri="{FF2B5EF4-FFF2-40B4-BE49-F238E27FC236}">
                <a16:creationId xmlns:a16="http://schemas.microsoft.com/office/drawing/2014/main" id="{ADBDC4E7-64B7-0157-C748-4478ECB119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 y="1801633"/>
            <a:ext cx="5436441"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04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909913" y="9623167"/>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9185" y="8687171"/>
            <a:ext cx="16509630" cy="2304605"/>
          </a:xfrm>
          <a:prstGeom prst="rect">
            <a:avLst/>
          </a:prstGeom>
        </p:spPr>
        <p:txBody>
          <a:bodyPr wrap="square" lIns="0" tIns="0" rIns="0" bIns="0" rtlCol="0" anchor="t">
            <a:spAutoFit/>
          </a:bodyPr>
          <a:lstStyle/>
          <a:p>
            <a:pPr algn="ctr">
              <a:lnSpc>
                <a:spcPts val="9780"/>
              </a:lnSpc>
            </a:pPr>
            <a:r>
              <a:rPr lang="en-US" sz="2800" b="1" i="0" u="none" strike="noStrike" dirty="0">
                <a:solidFill>
                  <a:srgbClr val="222222"/>
                </a:solidFill>
                <a:effectLst/>
                <a:latin typeface="Arial" panose="020B0604020202020204" pitchFamily="34" charset="0"/>
              </a:rPr>
              <a:t>Content peers with eyeballs. The Tier 2 ISPs and the cable companies peer with the content companies that entered the peering ecosystem.</a:t>
            </a:r>
            <a:endParaRPr lang="en-US" sz="2800" dirty="0">
              <a:solidFill>
                <a:srgbClr val="000000"/>
              </a:solidFill>
              <a:latin typeface="Garet Light"/>
            </a:endParaRPr>
          </a:p>
        </p:txBody>
      </p:sp>
      <p:pic>
        <p:nvPicPr>
          <p:cNvPr id="10242" name="Picture 2" descr="Content peer Eyeballs">
            <a:extLst>
              <a:ext uri="{FF2B5EF4-FFF2-40B4-BE49-F238E27FC236}">
                <a16:creationId xmlns:a16="http://schemas.microsoft.com/office/drawing/2014/main" id="{CEE4BCDB-F02A-3DE0-7084-58EE7B7F0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00" y="1064612"/>
            <a:ext cx="9067800" cy="800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9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909913" y="9623167"/>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9185" y="8687171"/>
            <a:ext cx="16509630" cy="2304605"/>
          </a:xfrm>
          <a:prstGeom prst="rect">
            <a:avLst/>
          </a:prstGeom>
        </p:spPr>
        <p:txBody>
          <a:bodyPr wrap="square" lIns="0" tIns="0" rIns="0" bIns="0" rtlCol="0" anchor="t">
            <a:spAutoFit/>
          </a:bodyPr>
          <a:lstStyle/>
          <a:p>
            <a:pPr algn="ctr">
              <a:lnSpc>
                <a:spcPts val="9780"/>
              </a:lnSpc>
            </a:pPr>
            <a:r>
              <a:rPr lang="en-US" sz="2800" b="1" i="0" u="none" strike="noStrike" dirty="0">
                <a:solidFill>
                  <a:srgbClr val="222222"/>
                </a:solidFill>
                <a:effectLst/>
                <a:latin typeface="Arial" panose="020B0604020202020204" pitchFamily="34" charset="0"/>
              </a:rPr>
              <a:t>Content peers with eyeballs. The Tier 2 ISPs and the cable companies peer with the content companies that entered the peering ecosystem.</a:t>
            </a:r>
            <a:endParaRPr lang="en-US" sz="2800" dirty="0">
              <a:solidFill>
                <a:srgbClr val="000000"/>
              </a:solidFill>
              <a:latin typeface="Garet Light"/>
            </a:endParaRPr>
          </a:p>
        </p:txBody>
      </p:sp>
      <p:pic>
        <p:nvPicPr>
          <p:cNvPr id="10242" name="Picture 2" descr="Content peer Eyeballs">
            <a:extLst>
              <a:ext uri="{FF2B5EF4-FFF2-40B4-BE49-F238E27FC236}">
                <a16:creationId xmlns:a16="http://schemas.microsoft.com/office/drawing/2014/main" id="{CEE4BCDB-F02A-3DE0-7084-58EE7B7F0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00" y="1064612"/>
            <a:ext cx="9067800" cy="800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618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B4B8362-38D9-F92C-A176-9F52A79D349F}"/>
              </a:ext>
            </a:extLst>
          </p:cNvPr>
          <p:cNvSpPr txBox="1"/>
          <p:nvPr/>
        </p:nvSpPr>
        <p:spPr>
          <a:xfrm>
            <a:off x="598182" y="2394067"/>
            <a:ext cx="9439673" cy="6123471"/>
          </a:xfrm>
          <a:prstGeom prst="rect">
            <a:avLst/>
          </a:prstGeom>
        </p:spPr>
        <p:txBody>
          <a:bodyPr wrap="square" lIns="0" tIns="0" rIns="0" bIns="0" rtlCol="0" anchor="t">
            <a:spAutoFit/>
          </a:bodyPr>
          <a:lstStyle>
            <a:defPPr>
              <a:defRPr lang="en-US"/>
            </a:defPPr>
            <a:lvl1pPr algn="ctr">
              <a:lnSpc>
                <a:spcPts val="9780"/>
              </a:lnSpc>
              <a:defRPr sz="6986">
                <a:solidFill>
                  <a:srgbClr val="000000"/>
                </a:solidFill>
                <a:latin typeface="Garet Light"/>
              </a:defRPr>
            </a:lvl1pPr>
          </a:lstStyle>
          <a:p>
            <a:r>
              <a:rPr lang="en-US" sz="4000" b="1" dirty="0"/>
              <a:t>Transit price dropped an average of 30% per year.</a:t>
            </a:r>
          </a:p>
          <a:p>
            <a:endParaRPr lang="en-US" sz="4000" b="1" dirty="0"/>
          </a:p>
          <a:p>
            <a:r>
              <a:rPr lang="en-US" sz="4000" b="1" dirty="0"/>
              <a:t>Internet traffic has historically grown by 40–50% per year.</a:t>
            </a:r>
            <a:endParaRPr lang="en-MM" sz="4000" b="1" dirty="0"/>
          </a:p>
        </p:txBody>
      </p:sp>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3797" y="1082676"/>
            <a:ext cx="16375503" cy="1211357"/>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Global Internet Transit Price Trend</a:t>
            </a:r>
          </a:p>
        </p:txBody>
      </p:sp>
      <p:sp>
        <p:nvSpPr>
          <p:cNvPr id="16" name="TextBox 16"/>
          <p:cNvSpPr txBox="1"/>
          <p:nvPr/>
        </p:nvSpPr>
        <p:spPr>
          <a:xfrm>
            <a:off x="1028700" y="9067952"/>
            <a:ext cx="8690037" cy="898387"/>
          </a:xfrm>
          <a:prstGeom prst="rect">
            <a:avLst/>
          </a:prstGeom>
        </p:spPr>
        <p:txBody>
          <a:bodyPr wrap="square" lIns="0" tIns="0" rIns="0" bIns="0" rtlCol="0" anchor="t">
            <a:spAutoFit/>
          </a:bodyPr>
          <a:lstStyle/>
          <a:p>
            <a:pPr marL="259080" lvl="1">
              <a:lnSpc>
                <a:spcPts val="3359"/>
              </a:lnSpc>
            </a:pPr>
            <a:r>
              <a:rPr lang="en-US" sz="3600" b="0" i="1" u="none" strike="noStrike" dirty="0">
                <a:solidFill>
                  <a:srgbClr val="993333"/>
                </a:solidFill>
                <a:effectLst/>
                <a:latin typeface="Arial" panose="020B0604020202020204" pitchFamily="34" charset="0"/>
              </a:rPr>
              <a:t>“Internet Transit is so inexpensive, why do we need anything else?”</a:t>
            </a:r>
            <a:endParaRPr lang="en-US" sz="3600" dirty="0">
              <a:solidFill>
                <a:srgbClr val="000000"/>
              </a:solidFill>
              <a:latin typeface="Garet Light"/>
            </a:endParaRPr>
          </a:p>
        </p:txBody>
      </p:sp>
      <p:pic>
        <p:nvPicPr>
          <p:cNvPr id="1026" name="Picture 2" descr="US Internet Transit Prices per Mbps - 1998 to 2015 : r/btc">
            <a:extLst>
              <a:ext uri="{FF2B5EF4-FFF2-40B4-BE49-F238E27FC236}">
                <a16:creationId xmlns:a16="http://schemas.microsoft.com/office/drawing/2014/main" id="{FFCBB582-28DF-A693-8605-6A3D7F0CD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96600" y="2586304"/>
            <a:ext cx="7112801" cy="729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31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4798980" y="2476500"/>
            <a:ext cx="8690037" cy="898387"/>
          </a:xfrm>
          <a:prstGeom prst="rect">
            <a:avLst/>
          </a:prstGeom>
        </p:spPr>
        <p:txBody>
          <a:bodyPr wrap="square" lIns="0" tIns="0" rIns="0" bIns="0" rtlCol="0" anchor="t">
            <a:spAutoFit/>
          </a:bodyPr>
          <a:lstStyle/>
          <a:p>
            <a:pPr marL="259080" lvl="1">
              <a:lnSpc>
                <a:spcPts val="3359"/>
              </a:lnSpc>
            </a:pPr>
            <a:r>
              <a:rPr lang="en-US" sz="3600" i="1" u="none" strike="noStrike" dirty="0">
                <a:solidFill>
                  <a:srgbClr val="993333"/>
                </a:solidFill>
                <a:effectLst/>
                <a:latin typeface="Arial" panose="020B0604020202020204" pitchFamily="34" charset="0"/>
              </a:rPr>
              <a:t>“Internet Transit is so inexpensive, why do we need anything else?”</a:t>
            </a:r>
            <a:endParaRPr lang="en-US" sz="3600" dirty="0">
              <a:solidFill>
                <a:srgbClr val="000000"/>
              </a:solidFill>
              <a:latin typeface="Garet Light"/>
            </a:endParaRPr>
          </a:p>
        </p:txBody>
      </p:sp>
      <p:sp>
        <p:nvSpPr>
          <p:cNvPr id="13" name="TextBox 16">
            <a:extLst>
              <a:ext uri="{FF2B5EF4-FFF2-40B4-BE49-F238E27FC236}">
                <a16:creationId xmlns:a16="http://schemas.microsoft.com/office/drawing/2014/main" id="{15265F45-F568-FAFA-E50B-9C4ECFB1492A}"/>
              </a:ext>
            </a:extLst>
          </p:cNvPr>
          <p:cNvSpPr txBox="1"/>
          <p:nvPr/>
        </p:nvSpPr>
        <p:spPr>
          <a:xfrm>
            <a:off x="4798979" y="4516744"/>
            <a:ext cx="8690037" cy="898387"/>
          </a:xfrm>
          <a:prstGeom prst="rect">
            <a:avLst/>
          </a:prstGeom>
        </p:spPr>
        <p:txBody>
          <a:bodyPr wrap="square" lIns="0" tIns="0" rIns="0" bIns="0" rtlCol="0" anchor="t">
            <a:spAutoFit/>
          </a:bodyPr>
          <a:lstStyle/>
          <a:p>
            <a:pPr marL="259080" lvl="1">
              <a:lnSpc>
                <a:spcPts val="3359"/>
              </a:lnSpc>
            </a:pPr>
            <a:r>
              <a:rPr lang="en-US" sz="3600" b="1" i="1" u="none" strike="noStrike" dirty="0">
                <a:solidFill>
                  <a:schemeClr val="accent3">
                    <a:lumMod val="75000"/>
                  </a:schemeClr>
                </a:solidFill>
                <a:effectLst/>
                <a:latin typeface="Arial" panose="020B0604020202020204" pitchFamily="34" charset="0"/>
              </a:rPr>
              <a:t>Without Peering, Packets will travel the Ocean. Twice!</a:t>
            </a:r>
            <a:endParaRPr lang="en-US" sz="3600" b="1" dirty="0">
              <a:solidFill>
                <a:schemeClr val="accent3">
                  <a:lumMod val="75000"/>
                </a:schemeClr>
              </a:solidFill>
              <a:latin typeface="Garet Light"/>
            </a:endParaRPr>
          </a:p>
        </p:txBody>
      </p:sp>
    </p:spTree>
    <p:extLst>
      <p:ext uri="{BB962C8B-B14F-4D97-AF65-F5344CB8AC3E}">
        <p14:creationId xmlns:p14="http://schemas.microsoft.com/office/powerpoint/2010/main" val="333027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3797" y="1082676"/>
            <a:ext cx="16375503" cy="1211357"/>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Advantages of Peering</a:t>
            </a:r>
          </a:p>
        </p:txBody>
      </p:sp>
      <p:sp>
        <p:nvSpPr>
          <p:cNvPr id="21" name="TextBox 20">
            <a:extLst>
              <a:ext uri="{FF2B5EF4-FFF2-40B4-BE49-F238E27FC236}">
                <a16:creationId xmlns:a16="http://schemas.microsoft.com/office/drawing/2014/main" id="{DB4B8362-38D9-F92C-A176-9F52A79D349F}"/>
              </a:ext>
            </a:extLst>
          </p:cNvPr>
          <p:cNvSpPr txBox="1"/>
          <p:nvPr/>
        </p:nvSpPr>
        <p:spPr>
          <a:xfrm>
            <a:off x="863015" y="2516424"/>
            <a:ext cx="17109671" cy="5924699"/>
          </a:xfrm>
          <a:prstGeom prst="rect">
            <a:avLst/>
          </a:prstGeom>
        </p:spPr>
        <p:txBody>
          <a:bodyPr wrap="square" lIns="0" tIns="0" rIns="0" bIns="0" rtlCol="0" anchor="t">
            <a:spAutoFit/>
          </a:bodyPr>
          <a:lstStyle>
            <a:defPPr>
              <a:defRPr lang="en-US"/>
            </a:defPPr>
            <a:lvl1pPr algn="ctr">
              <a:lnSpc>
                <a:spcPts val="9780"/>
              </a:lnSpc>
              <a:defRPr sz="6986">
                <a:solidFill>
                  <a:srgbClr val="000000"/>
                </a:solidFill>
                <a:latin typeface="Garet Light"/>
              </a:defRPr>
            </a:lvl1pPr>
          </a:lstStyle>
          <a:p>
            <a:pPr marL="457200" indent="-457200" algn="l">
              <a:lnSpc>
                <a:spcPct val="200000"/>
              </a:lnSpc>
              <a:buFont typeface="Arial" panose="020B0604020202020204" pitchFamily="34" charset="0"/>
              <a:buChar char="•"/>
            </a:pPr>
            <a:r>
              <a:rPr lang="en-US" sz="2800" dirty="0"/>
              <a:t>Peering is significantly cheaper than IP Transit and will help you to reduce IP Transit costs.</a:t>
            </a:r>
          </a:p>
          <a:p>
            <a:pPr marL="457200" indent="-457200" algn="l">
              <a:lnSpc>
                <a:spcPct val="200000"/>
              </a:lnSpc>
              <a:buFont typeface="Arial" panose="020B0604020202020204" pitchFamily="34" charset="0"/>
              <a:buChar char="•"/>
            </a:pPr>
            <a:r>
              <a:rPr lang="en-US" sz="2800" dirty="0"/>
              <a:t>Peering will give you direct access to many Content and Eyeball networks. </a:t>
            </a:r>
          </a:p>
          <a:p>
            <a:pPr marL="457200" indent="-457200" algn="l">
              <a:lnSpc>
                <a:spcPct val="200000"/>
              </a:lnSpc>
              <a:buFont typeface="Arial" panose="020B0604020202020204" pitchFamily="34" charset="0"/>
              <a:buChar char="•"/>
            </a:pPr>
            <a:r>
              <a:rPr lang="en-US" sz="2800" dirty="0"/>
              <a:t>Peering leads to shorter AS paths and helps to improve your profile in a competitive market environment. </a:t>
            </a:r>
          </a:p>
          <a:p>
            <a:pPr marL="457200" indent="-457200" algn="l">
              <a:lnSpc>
                <a:spcPct val="200000"/>
              </a:lnSpc>
              <a:buFont typeface="Arial" panose="020B0604020202020204" pitchFamily="34" charset="0"/>
              <a:buChar char="•"/>
            </a:pPr>
            <a:r>
              <a:rPr lang="en-US" sz="2800" dirty="0"/>
              <a:t>Peering allows direct control over the traffic flows. </a:t>
            </a:r>
          </a:p>
          <a:p>
            <a:pPr marL="457200" indent="-457200" algn="l">
              <a:lnSpc>
                <a:spcPct val="200000"/>
              </a:lnSpc>
              <a:buFont typeface="Arial" panose="020B0604020202020204" pitchFamily="34" charset="0"/>
              <a:buChar char="•"/>
            </a:pPr>
            <a:r>
              <a:rPr lang="en-US" sz="2800" dirty="0"/>
              <a:t>Peering make the Internet robust and reliable.</a:t>
            </a:r>
          </a:p>
          <a:p>
            <a:pPr marL="457200" indent="-457200" algn="l">
              <a:lnSpc>
                <a:spcPct val="200000"/>
              </a:lnSpc>
              <a:buFont typeface="Arial" panose="020B0604020202020204" pitchFamily="34" charset="0"/>
              <a:buChar char="•"/>
            </a:pPr>
            <a:r>
              <a:rPr lang="en-US" sz="2800" dirty="0"/>
              <a:t>Peering is where the Internet lives. </a:t>
            </a:r>
          </a:p>
        </p:txBody>
      </p:sp>
    </p:spTree>
    <p:extLst>
      <p:ext uri="{BB962C8B-B14F-4D97-AF65-F5344CB8AC3E}">
        <p14:creationId xmlns:p14="http://schemas.microsoft.com/office/powerpoint/2010/main" val="1546381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3797" y="1082676"/>
            <a:ext cx="16375503" cy="1211357"/>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Peering Rollout</a:t>
            </a:r>
          </a:p>
        </p:txBody>
      </p:sp>
      <p:sp>
        <p:nvSpPr>
          <p:cNvPr id="21" name="TextBox 20">
            <a:extLst>
              <a:ext uri="{FF2B5EF4-FFF2-40B4-BE49-F238E27FC236}">
                <a16:creationId xmlns:a16="http://schemas.microsoft.com/office/drawing/2014/main" id="{DB4B8362-38D9-F92C-A176-9F52A79D349F}"/>
              </a:ext>
            </a:extLst>
          </p:cNvPr>
          <p:cNvSpPr txBox="1"/>
          <p:nvPr/>
        </p:nvSpPr>
        <p:spPr>
          <a:xfrm>
            <a:off x="863015" y="2516424"/>
            <a:ext cx="17109671" cy="3339376"/>
          </a:xfrm>
          <a:prstGeom prst="rect">
            <a:avLst/>
          </a:prstGeom>
        </p:spPr>
        <p:txBody>
          <a:bodyPr wrap="square" lIns="0" tIns="0" rIns="0" bIns="0" rtlCol="0" anchor="t">
            <a:spAutoFit/>
          </a:bodyPr>
          <a:lstStyle>
            <a:defPPr>
              <a:defRPr lang="en-US"/>
            </a:defPPr>
            <a:lvl1pPr algn="ctr">
              <a:lnSpc>
                <a:spcPts val="9780"/>
              </a:lnSpc>
              <a:defRPr sz="6986">
                <a:solidFill>
                  <a:srgbClr val="000000"/>
                </a:solidFill>
                <a:latin typeface="Garet Light"/>
              </a:defRPr>
            </a:lvl1pPr>
          </a:lstStyle>
          <a:p>
            <a:pPr marL="457200" indent="-457200" algn="l">
              <a:lnSpc>
                <a:spcPct val="200000"/>
              </a:lnSpc>
              <a:buFont typeface="Arial" panose="020B0604020202020204" pitchFamily="34" charset="0"/>
              <a:buChar char="•"/>
            </a:pPr>
            <a:r>
              <a:rPr lang="en-US" sz="2800" dirty="0"/>
              <a:t>Connect to Reginal IX</a:t>
            </a:r>
          </a:p>
          <a:p>
            <a:pPr marL="457200" indent="-457200" algn="l">
              <a:lnSpc>
                <a:spcPct val="200000"/>
              </a:lnSpc>
              <a:buFont typeface="Arial" panose="020B0604020202020204" pitchFamily="34" charset="0"/>
              <a:buChar char="•"/>
            </a:pPr>
            <a:r>
              <a:rPr lang="en-US" sz="2800" dirty="0"/>
              <a:t>Define your own peering policy</a:t>
            </a:r>
          </a:p>
          <a:p>
            <a:pPr marL="457200" indent="-457200" algn="l">
              <a:lnSpc>
                <a:spcPct val="200000"/>
              </a:lnSpc>
              <a:buFont typeface="Arial" panose="020B0604020202020204" pitchFamily="34" charset="0"/>
              <a:buChar char="•"/>
            </a:pPr>
            <a:r>
              <a:rPr lang="en-US" sz="2800" dirty="0"/>
              <a:t>Do not stop to explain to difficult to peer targets why Peering does make sense</a:t>
            </a:r>
          </a:p>
          <a:p>
            <a:pPr algn="l">
              <a:lnSpc>
                <a:spcPct val="200000"/>
              </a:lnSpc>
            </a:pPr>
            <a:endParaRPr lang="en-US" sz="2800" dirty="0"/>
          </a:p>
        </p:txBody>
      </p:sp>
    </p:spTree>
    <p:extLst>
      <p:ext uri="{BB962C8B-B14F-4D97-AF65-F5344CB8AC3E}">
        <p14:creationId xmlns:p14="http://schemas.microsoft.com/office/powerpoint/2010/main" val="1178586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3797" y="1082676"/>
            <a:ext cx="16375503" cy="1211357"/>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Peering Policies</a:t>
            </a:r>
          </a:p>
        </p:txBody>
      </p:sp>
      <p:sp>
        <p:nvSpPr>
          <p:cNvPr id="21" name="TextBox 20">
            <a:extLst>
              <a:ext uri="{FF2B5EF4-FFF2-40B4-BE49-F238E27FC236}">
                <a16:creationId xmlns:a16="http://schemas.microsoft.com/office/drawing/2014/main" id="{DB4B8362-38D9-F92C-A176-9F52A79D349F}"/>
              </a:ext>
            </a:extLst>
          </p:cNvPr>
          <p:cNvSpPr txBox="1"/>
          <p:nvPr/>
        </p:nvSpPr>
        <p:spPr>
          <a:xfrm>
            <a:off x="863015" y="2516424"/>
            <a:ext cx="17109671" cy="4201150"/>
          </a:xfrm>
          <a:prstGeom prst="rect">
            <a:avLst/>
          </a:prstGeom>
        </p:spPr>
        <p:txBody>
          <a:bodyPr wrap="square" lIns="0" tIns="0" rIns="0" bIns="0" rtlCol="0" anchor="t">
            <a:spAutoFit/>
          </a:bodyPr>
          <a:lstStyle>
            <a:defPPr>
              <a:defRPr lang="en-US"/>
            </a:defPPr>
            <a:lvl1pPr algn="ctr">
              <a:lnSpc>
                <a:spcPts val="9780"/>
              </a:lnSpc>
              <a:defRPr sz="6986">
                <a:solidFill>
                  <a:srgbClr val="000000"/>
                </a:solidFill>
                <a:latin typeface="Garet Light"/>
              </a:defRPr>
            </a:lvl1pPr>
          </a:lstStyle>
          <a:p>
            <a:pPr algn="l">
              <a:lnSpc>
                <a:spcPct val="200000"/>
              </a:lnSpc>
            </a:pPr>
            <a:r>
              <a:rPr lang="en-US" sz="2800" dirty="0"/>
              <a:t>”</a:t>
            </a:r>
            <a:r>
              <a:rPr lang="en-US" sz="2800" b="1" dirty="0"/>
              <a:t>Open</a:t>
            </a:r>
            <a:r>
              <a:rPr lang="en-US" sz="2800" dirty="0"/>
              <a:t>” Policy</a:t>
            </a:r>
          </a:p>
          <a:p>
            <a:pPr marL="457200" indent="-457200" algn="l">
              <a:lnSpc>
                <a:spcPct val="200000"/>
              </a:lnSpc>
              <a:buFont typeface="Arial" panose="020B0604020202020204" pitchFamily="34" charset="0"/>
              <a:buChar char="•"/>
            </a:pPr>
            <a:r>
              <a:rPr lang="en-US" sz="2800" dirty="0"/>
              <a:t>Peer with everyone, regardless of type of provider</a:t>
            </a:r>
          </a:p>
          <a:p>
            <a:pPr marL="457200" indent="-457200" algn="l">
              <a:lnSpc>
                <a:spcPct val="200000"/>
              </a:lnSpc>
              <a:buFont typeface="Arial" panose="020B0604020202020204" pitchFamily="34" charset="0"/>
              <a:buChar char="•"/>
            </a:pPr>
            <a:r>
              <a:rPr lang="en-US" sz="2800" dirty="0"/>
              <a:t>Mainly used by all kinds of Content Providers/Content Delivery Networks and many Tier 2, and Tier 3 Provider </a:t>
            </a:r>
          </a:p>
          <a:p>
            <a:pPr algn="l">
              <a:lnSpc>
                <a:spcPct val="200000"/>
              </a:lnSpc>
            </a:pPr>
            <a:endParaRPr lang="en-US" sz="2800" dirty="0"/>
          </a:p>
        </p:txBody>
      </p:sp>
    </p:spTree>
    <p:extLst>
      <p:ext uri="{BB962C8B-B14F-4D97-AF65-F5344CB8AC3E}">
        <p14:creationId xmlns:p14="http://schemas.microsoft.com/office/powerpoint/2010/main" val="1244557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3797" y="1082676"/>
            <a:ext cx="16375503" cy="1211357"/>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Peering Policies</a:t>
            </a:r>
          </a:p>
        </p:txBody>
      </p:sp>
      <p:sp>
        <p:nvSpPr>
          <p:cNvPr id="21" name="TextBox 20">
            <a:extLst>
              <a:ext uri="{FF2B5EF4-FFF2-40B4-BE49-F238E27FC236}">
                <a16:creationId xmlns:a16="http://schemas.microsoft.com/office/drawing/2014/main" id="{DB4B8362-38D9-F92C-A176-9F52A79D349F}"/>
              </a:ext>
            </a:extLst>
          </p:cNvPr>
          <p:cNvSpPr txBox="1"/>
          <p:nvPr/>
        </p:nvSpPr>
        <p:spPr>
          <a:xfrm>
            <a:off x="863015" y="2516424"/>
            <a:ext cx="17109671" cy="3339376"/>
          </a:xfrm>
          <a:prstGeom prst="rect">
            <a:avLst/>
          </a:prstGeom>
        </p:spPr>
        <p:txBody>
          <a:bodyPr wrap="square" lIns="0" tIns="0" rIns="0" bIns="0" rtlCol="0" anchor="t">
            <a:spAutoFit/>
          </a:bodyPr>
          <a:lstStyle>
            <a:defPPr>
              <a:defRPr lang="en-US"/>
            </a:defPPr>
            <a:lvl1pPr algn="ctr">
              <a:lnSpc>
                <a:spcPts val="9780"/>
              </a:lnSpc>
              <a:defRPr sz="6986">
                <a:solidFill>
                  <a:srgbClr val="000000"/>
                </a:solidFill>
                <a:latin typeface="Garet Light"/>
              </a:defRPr>
            </a:lvl1pPr>
          </a:lstStyle>
          <a:p>
            <a:pPr algn="l">
              <a:lnSpc>
                <a:spcPct val="200000"/>
              </a:lnSpc>
            </a:pPr>
            <a:r>
              <a:rPr lang="en-US" sz="2800" dirty="0"/>
              <a:t>”</a:t>
            </a:r>
            <a:r>
              <a:rPr lang="en-US" sz="2800" b="1" dirty="0"/>
              <a:t>Selective</a:t>
            </a:r>
            <a:r>
              <a:rPr lang="en-US" sz="2800" dirty="0"/>
              <a:t>” Policy</a:t>
            </a:r>
          </a:p>
          <a:p>
            <a:pPr marL="457200" indent="-457200" algn="l">
              <a:lnSpc>
                <a:spcPct val="200000"/>
              </a:lnSpc>
              <a:buFont typeface="Arial" panose="020B0604020202020204" pitchFamily="34" charset="0"/>
              <a:buChar char="•"/>
            </a:pPr>
            <a:r>
              <a:rPr lang="en-US" sz="2800" dirty="0"/>
              <a:t>ISP will only peer with another ISP that does meet the prerequisites listed in a Peering Policy ( Example: Minimum traffic , Coverage, Number of routes announced)</a:t>
            </a:r>
          </a:p>
          <a:p>
            <a:pPr marL="457200" indent="-457200" algn="l">
              <a:lnSpc>
                <a:spcPct val="200000"/>
              </a:lnSpc>
              <a:buFont typeface="Arial" panose="020B0604020202020204" pitchFamily="34" charset="0"/>
              <a:buChar char="•"/>
            </a:pPr>
            <a:r>
              <a:rPr lang="en-US" sz="2800" dirty="0"/>
              <a:t>Mainly used by bigger Tier 2 providers</a:t>
            </a:r>
          </a:p>
        </p:txBody>
      </p:sp>
    </p:spTree>
    <p:extLst>
      <p:ext uri="{BB962C8B-B14F-4D97-AF65-F5344CB8AC3E}">
        <p14:creationId xmlns:p14="http://schemas.microsoft.com/office/powerpoint/2010/main" val="478082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E3E3"/>
        </a:solidFill>
        <a:effectLst/>
      </p:bgPr>
    </p:bg>
    <p:spTree>
      <p:nvGrpSpPr>
        <p:cNvPr id="1" name=""/>
        <p:cNvGrpSpPr/>
        <p:nvPr/>
      </p:nvGrpSpPr>
      <p:grpSpPr>
        <a:xfrm>
          <a:off x="0" y="0"/>
          <a:ext cx="0" cy="0"/>
          <a:chOff x="0" y="0"/>
          <a:chExt cx="0" cy="0"/>
        </a:xfrm>
      </p:grpSpPr>
      <p:sp>
        <p:nvSpPr>
          <p:cNvPr id="2" name="Freeform 2"/>
          <p:cNvSpPr/>
          <p:nvPr/>
        </p:nvSpPr>
        <p:spPr>
          <a:xfrm>
            <a:off x="10346823" y="1041274"/>
            <a:ext cx="1773234" cy="1568095"/>
          </a:xfrm>
          <a:custGeom>
            <a:avLst/>
            <a:gdLst/>
            <a:ahLst/>
            <a:cxnLst/>
            <a:rect l="l" t="t" r="r" b="b"/>
            <a:pathLst>
              <a:path w="1773234" h="1568095">
                <a:moveTo>
                  <a:pt x="0" y="0"/>
                </a:moveTo>
                <a:lnTo>
                  <a:pt x="1773235" y="0"/>
                </a:lnTo>
                <a:lnTo>
                  <a:pt x="1773235" y="1568095"/>
                </a:lnTo>
                <a:lnTo>
                  <a:pt x="0" y="1568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841354" y="7418911"/>
            <a:ext cx="3950352" cy="3493350"/>
          </a:xfrm>
          <a:custGeom>
            <a:avLst/>
            <a:gdLst/>
            <a:ahLst/>
            <a:cxnLst/>
            <a:rect l="l" t="t" r="r" b="b"/>
            <a:pathLst>
              <a:path w="3950352" h="3493350">
                <a:moveTo>
                  <a:pt x="0" y="0"/>
                </a:moveTo>
                <a:lnTo>
                  <a:pt x="3950352" y="0"/>
                </a:lnTo>
                <a:lnTo>
                  <a:pt x="3950352" y="3493351"/>
                </a:lnTo>
                <a:lnTo>
                  <a:pt x="0" y="3493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3028075" y="5546293"/>
            <a:ext cx="4301621" cy="0"/>
          </a:xfrm>
          <a:prstGeom prst="line">
            <a:avLst/>
          </a:prstGeom>
          <a:ln w="38100" cap="flat">
            <a:solidFill>
              <a:srgbClr val="000000"/>
            </a:solidFill>
            <a:prstDash val="solid"/>
            <a:headEnd type="oval" w="lg" len="lg"/>
            <a:tailEnd type="oval" w="lg" len="lg"/>
          </a:ln>
        </p:spPr>
      </p:sp>
      <p:sp>
        <p:nvSpPr>
          <p:cNvPr id="5" name="AutoShape 5"/>
          <p:cNvSpPr/>
          <p:nvPr/>
        </p:nvSpPr>
        <p:spPr>
          <a:xfrm>
            <a:off x="11530766" y="5546293"/>
            <a:ext cx="4477864" cy="0"/>
          </a:xfrm>
          <a:prstGeom prst="line">
            <a:avLst/>
          </a:prstGeom>
          <a:ln w="38100" cap="flat">
            <a:solidFill>
              <a:srgbClr val="000000"/>
            </a:solidFill>
            <a:prstDash val="solid"/>
            <a:headEnd type="oval" w="lg" len="lg"/>
            <a:tailEnd type="oval" w="lg" len="lg"/>
          </a:ln>
        </p:spPr>
      </p:sp>
      <p:sp>
        <p:nvSpPr>
          <p:cNvPr id="6" name="AutoShape 6"/>
          <p:cNvSpPr/>
          <p:nvPr/>
        </p:nvSpPr>
        <p:spPr>
          <a:xfrm flipV="1">
            <a:off x="6806579" y="5546293"/>
            <a:ext cx="4724187" cy="0"/>
          </a:xfrm>
          <a:prstGeom prst="line">
            <a:avLst/>
          </a:prstGeom>
          <a:ln w="38100" cap="flat">
            <a:solidFill>
              <a:srgbClr val="000000"/>
            </a:solidFill>
            <a:prstDash val="solid"/>
            <a:headEnd type="none" w="sm" len="sm"/>
            <a:tailEnd type="none" w="sm" len="sm"/>
          </a:ln>
        </p:spPr>
      </p:sp>
      <p:sp>
        <p:nvSpPr>
          <p:cNvPr id="7" name="Freeform 7"/>
          <p:cNvSpPr/>
          <p:nvPr/>
        </p:nvSpPr>
        <p:spPr>
          <a:xfrm>
            <a:off x="14443537" y="6467628"/>
            <a:ext cx="4769605" cy="4309989"/>
          </a:xfrm>
          <a:custGeom>
            <a:avLst/>
            <a:gdLst/>
            <a:ahLst/>
            <a:cxnLst/>
            <a:rect l="l" t="t" r="r" b="b"/>
            <a:pathLst>
              <a:path w="4769605" h="4309989">
                <a:moveTo>
                  <a:pt x="0" y="0"/>
                </a:moveTo>
                <a:lnTo>
                  <a:pt x="4769606" y="0"/>
                </a:lnTo>
                <a:lnTo>
                  <a:pt x="4769606" y="4309989"/>
                </a:lnTo>
                <a:lnTo>
                  <a:pt x="0" y="43099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710908" y="1408112"/>
            <a:ext cx="5105622" cy="523322"/>
            <a:chOff x="0" y="0"/>
            <a:chExt cx="1344691" cy="137830"/>
          </a:xfrm>
        </p:grpSpPr>
        <p:sp>
          <p:nvSpPr>
            <p:cNvPr id="9" name="Freeform 9"/>
            <p:cNvSpPr/>
            <p:nvPr/>
          </p:nvSpPr>
          <p:spPr>
            <a:xfrm>
              <a:off x="0" y="0"/>
              <a:ext cx="1344691" cy="137830"/>
            </a:xfrm>
            <a:custGeom>
              <a:avLst/>
              <a:gdLst/>
              <a:ahLst/>
              <a:cxnLst/>
              <a:rect l="l" t="t" r="r" b="b"/>
              <a:pathLst>
                <a:path w="1344691" h="137830">
                  <a:moveTo>
                    <a:pt x="0" y="0"/>
                  </a:moveTo>
                  <a:lnTo>
                    <a:pt x="1344691" y="0"/>
                  </a:lnTo>
                  <a:lnTo>
                    <a:pt x="1344691" y="137830"/>
                  </a:lnTo>
                  <a:lnTo>
                    <a:pt x="0" y="137830"/>
                  </a:lnTo>
                  <a:close/>
                </a:path>
              </a:pathLst>
            </a:custGeom>
            <a:solidFill>
              <a:srgbClr val="9F9F9F"/>
            </a:solidFill>
          </p:spPr>
        </p:sp>
        <p:sp>
          <p:nvSpPr>
            <p:cNvPr id="10" name="TextBox 10"/>
            <p:cNvSpPr txBox="1"/>
            <p:nvPr/>
          </p:nvSpPr>
          <p:spPr>
            <a:xfrm>
              <a:off x="0" y="-38100"/>
              <a:ext cx="1344691" cy="17593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475264" y="9878611"/>
            <a:ext cx="2552811" cy="816778"/>
            <a:chOff x="0" y="0"/>
            <a:chExt cx="672345" cy="215118"/>
          </a:xfrm>
        </p:grpSpPr>
        <p:sp>
          <p:nvSpPr>
            <p:cNvPr id="12" name="Freeform 12"/>
            <p:cNvSpPr/>
            <p:nvPr/>
          </p:nvSpPr>
          <p:spPr>
            <a:xfrm>
              <a:off x="0" y="0"/>
              <a:ext cx="672345" cy="215118"/>
            </a:xfrm>
            <a:custGeom>
              <a:avLst/>
              <a:gdLst/>
              <a:ahLst/>
              <a:cxnLst/>
              <a:rect l="l" t="t" r="r" b="b"/>
              <a:pathLst>
                <a:path w="672345" h="215118">
                  <a:moveTo>
                    <a:pt x="0" y="0"/>
                  </a:moveTo>
                  <a:lnTo>
                    <a:pt x="672345" y="0"/>
                  </a:lnTo>
                  <a:lnTo>
                    <a:pt x="672345" y="215118"/>
                  </a:lnTo>
                  <a:lnTo>
                    <a:pt x="0" y="215118"/>
                  </a:lnTo>
                  <a:close/>
                </a:path>
              </a:pathLst>
            </a:custGeom>
            <a:solidFill>
              <a:srgbClr val="9F9F9F"/>
            </a:solidFill>
          </p:spPr>
        </p:sp>
        <p:sp>
          <p:nvSpPr>
            <p:cNvPr id="13" name="TextBox 13"/>
            <p:cNvSpPr txBox="1"/>
            <p:nvPr/>
          </p:nvSpPr>
          <p:spPr>
            <a:xfrm>
              <a:off x="0" y="-38100"/>
              <a:ext cx="672345" cy="253218"/>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6828340" y="224496"/>
            <a:ext cx="2552811" cy="1563029"/>
            <a:chOff x="0" y="0"/>
            <a:chExt cx="672345" cy="411662"/>
          </a:xfrm>
        </p:grpSpPr>
        <p:sp>
          <p:nvSpPr>
            <p:cNvPr id="15" name="Freeform 15"/>
            <p:cNvSpPr/>
            <p:nvPr/>
          </p:nvSpPr>
          <p:spPr>
            <a:xfrm>
              <a:off x="0" y="0"/>
              <a:ext cx="672345" cy="411662"/>
            </a:xfrm>
            <a:custGeom>
              <a:avLst/>
              <a:gdLst/>
              <a:ahLst/>
              <a:cxnLst/>
              <a:rect l="l" t="t" r="r" b="b"/>
              <a:pathLst>
                <a:path w="672345" h="411662">
                  <a:moveTo>
                    <a:pt x="0" y="0"/>
                  </a:moveTo>
                  <a:lnTo>
                    <a:pt x="672345" y="0"/>
                  </a:lnTo>
                  <a:lnTo>
                    <a:pt x="672345" y="411662"/>
                  </a:lnTo>
                  <a:lnTo>
                    <a:pt x="0" y="411662"/>
                  </a:lnTo>
                  <a:close/>
                </a:path>
              </a:pathLst>
            </a:custGeom>
            <a:solidFill>
              <a:srgbClr val="9F9F9F"/>
            </a:solidFill>
          </p:spPr>
        </p:sp>
        <p:sp>
          <p:nvSpPr>
            <p:cNvPr id="16" name="TextBox 16"/>
            <p:cNvSpPr txBox="1"/>
            <p:nvPr/>
          </p:nvSpPr>
          <p:spPr>
            <a:xfrm>
              <a:off x="0" y="-38100"/>
              <a:ext cx="672345" cy="449762"/>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1028700" y="923925"/>
            <a:ext cx="8821402" cy="863600"/>
          </a:xfrm>
          <a:prstGeom prst="rect">
            <a:avLst/>
          </a:prstGeom>
        </p:spPr>
        <p:txBody>
          <a:bodyPr lIns="0" tIns="0" rIns="0" bIns="0" rtlCol="0" anchor="t">
            <a:spAutoFit/>
          </a:bodyPr>
          <a:lstStyle/>
          <a:p>
            <a:pPr>
              <a:lnSpc>
                <a:spcPts val="7000"/>
              </a:lnSpc>
            </a:pPr>
            <a:r>
              <a:rPr lang="en-US" sz="5000">
                <a:solidFill>
                  <a:srgbClr val="000000"/>
                </a:solidFill>
                <a:latin typeface="Garet Light"/>
              </a:rPr>
              <a:t>Brief History of Internet</a:t>
            </a:r>
          </a:p>
        </p:txBody>
      </p:sp>
      <p:sp>
        <p:nvSpPr>
          <p:cNvPr id="18" name="TextBox 18"/>
          <p:cNvSpPr txBox="1"/>
          <p:nvPr/>
        </p:nvSpPr>
        <p:spPr>
          <a:xfrm>
            <a:off x="1643170" y="6004107"/>
            <a:ext cx="3274157" cy="622935"/>
          </a:xfrm>
          <a:prstGeom prst="rect">
            <a:avLst/>
          </a:prstGeom>
        </p:spPr>
        <p:txBody>
          <a:bodyPr lIns="0" tIns="0" rIns="0" bIns="0" rtlCol="0" anchor="t">
            <a:spAutoFit/>
          </a:bodyPr>
          <a:lstStyle/>
          <a:p>
            <a:pPr algn="ctr">
              <a:lnSpc>
                <a:spcPts val="5040"/>
              </a:lnSpc>
            </a:pPr>
            <a:r>
              <a:rPr lang="en-US" sz="3600">
                <a:solidFill>
                  <a:srgbClr val="000000"/>
                </a:solidFill>
                <a:latin typeface="Garet Light"/>
              </a:rPr>
              <a:t>1960s</a:t>
            </a:r>
          </a:p>
        </p:txBody>
      </p:sp>
      <p:sp>
        <p:nvSpPr>
          <p:cNvPr id="19" name="TextBox 19"/>
          <p:cNvSpPr txBox="1"/>
          <p:nvPr/>
        </p:nvSpPr>
        <p:spPr>
          <a:xfrm>
            <a:off x="9480605" y="6004107"/>
            <a:ext cx="4347721" cy="622935"/>
          </a:xfrm>
          <a:prstGeom prst="rect">
            <a:avLst/>
          </a:prstGeom>
        </p:spPr>
        <p:txBody>
          <a:bodyPr lIns="0" tIns="0" rIns="0" bIns="0" rtlCol="0" anchor="t">
            <a:spAutoFit/>
          </a:bodyPr>
          <a:lstStyle/>
          <a:p>
            <a:pPr algn="ctr">
              <a:lnSpc>
                <a:spcPts val="5040"/>
              </a:lnSpc>
            </a:pPr>
            <a:r>
              <a:rPr lang="en-US" sz="3600">
                <a:solidFill>
                  <a:srgbClr val="000000"/>
                </a:solidFill>
                <a:latin typeface="Garet Light"/>
              </a:rPr>
              <a:t>1990s</a:t>
            </a:r>
          </a:p>
        </p:txBody>
      </p:sp>
      <p:sp>
        <p:nvSpPr>
          <p:cNvPr id="20" name="TextBox 20"/>
          <p:cNvSpPr txBox="1"/>
          <p:nvPr/>
        </p:nvSpPr>
        <p:spPr>
          <a:xfrm>
            <a:off x="5149086" y="4663326"/>
            <a:ext cx="4208444" cy="622935"/>
          </a:xfrm>
          <a:prstGeom prst="rect">
            <a:avLst/>
          </a:prstGeom>
        </p:spPr>
        <p:txBody>
          <a:bodyPr lIns="0" tIns="0" rIns="0" bIns="0" rtlCol="0" anchor="t">
            <a:spAutoFit/>
          </a:bodyPr>
          <a:lstStyle/>
          <a:p>
            <a:pPr algn="ctr">
              <a:lnSpc>
                <a:spcPts val="5040"/>
              </a:lnSpc>
            </a:pPr>
            <a:r>
              <a:rPr lang="en-US" sz="3600">
                <a:solidFill>
                  <a:srgbClr val="000000"/>
                </a:solidFill>
                <a:latin typeface="Garet Light"/>
              </a:rPr>
              <a:t>1980s</a:t>
            </a:r>
          </a:p>
        </p:txBody>
      </p:sp>
      <p:sp>
        <p:nvSpPr>
          <p:cNvPr id="21" name="TextBox 21"/>
          <p:cNvSpPr txBox="1"/>
          <p:nvPr/>
        </p:nvSpPr>
        <p:spPr>
          <a:xfrm>
            <a:off x="258461" y="6785838"/>
            <a:ext cx="6929741" cy="2657474"/>
          </a:xfrm>
          <a:prstGeom prst="rect">
            <a:avLst/>
          </a:prstGeom>
        </p:spPr>
        <p:txBody>
          <a:bodyPr lIns="0" tIns="0" rIns="0" bIns="0" rtlCol="0" anchor="t">
            <a:spAutoFit/>
          </a:bodyPr>
          <a:lstStyle/>
          <a:p>
            <a:pPr>
              <a:lnSpc>
                <a:spcPts val="2100"/>
              </a:lnSpc>
            </a:pPr>
            <a:r>
              <a:rPr lang="en-US" sz="1500">
                <a:solidFill>
                  <a:srgbClr val="000000"/>
                </a:solidFill>
                <a:latin typeface="Garet Light"/>
              </a:rPr>
              <a:t>The Internet started in the </a:t>
            </a:r>
            <a:r>
              <a:rPr lang="en-US" sz="1500">
                <a:solidFill>
                  <a:srgbClr val="000000"/>
                </a:solidFill>
                <a:latin typeface="Garet Bold"/>
              </a:rPr>
              <a:t>1960s</a:t>
            </a:r>
            <a:r>
              <a:rPr lang="en-US" sz="1500">
                <a:solidFill>
                  <a:srgbClr val="000000"/>
                </a:solidFill>
                <a:latin typeface="Garet Light"/>
              </a:rPr>
              <a:t> as a way for government researchers to share information.</a:t>
            </a:r>
          </a:p>
          <a:p>
            <a:pPr>
              <a:lnSpc>
                <a:spcPts val="2100"/>
              </a:lnSpc>
            </a:pPr>
            <a:endParaRPr lang="en-US" sz="1500">
              <a:solidFill>
                <a:srgbClr val="000000"/>
              </a:solidFill>
              <a:latin typeface="Garet Light"/>
            </a:endParaRPr>
          </a:p>
          <a:p>
            <a:pPr marL="323855" lvl="1" indent="-161927">
              <a:lnSpc>
                <a:spcPts val="2100"/>
              </a:lnSpc>
              <a:buFont typeface="Arial"/>
              <a:buChar char="•"/>
            </a:pPr>
            <a:r>
              <a:rPr lang="en-US" sz="1500">
                <a:solidFill>
                  <a:srgbClr val="000000"/>
                </a:solidFill>
                <a:latin typeface="Garet Light"/>
              </a:rPr>
              <a:t>Publishing “ARPANET” in </a:t>
            </a:r>
            <a:r>
              <a:rPr lang="en-US" sz="1500">
                <a:solidFill>
                  <a:srgbClr val="000000"/>
                </a:solidFill>
                <a:latin typeface="Garet Bold"/>
              </a:rPr>
              <a:t>1967</a:t>
            </a:r>
            <a:r>
              <a:rPr lang="en-US" sz="1500">
                <a:solidFill>
                  <a:srgbClr val="000000"/>
                </a:solidFill>
                <a:latin typeface="Garet Light"/>
              </a:rPr>
              <a:t>. </a:t>
            </a:r>
          </a:p>
          <a:p>
            <a:pPr>
              <a:lnSpc>
                <a:spcPts val="2100"/>
              </a:lnSpc>
            </a:pPr>
            <a:endParaRPr lang="en-US" sz="1500">
              <a:solidFill>
                <a:srgbClr val="000000"/>
              </a:solidFill>
              <a:latin typeface="Garet Light"/>
            </a:endParaRPr>
          </a:p>
          <a:p>
            <a:pPr marL="323855" lvl="1" indent="-161927">
              <a:lnSpc>
                <a:spcPts val="2100"/>
              </a:lnSpc>
              <a:buFont typeface="Arial"/>
              <a:buChar char="•"/>
            </a:pPr>
            <a:r>
              <a:rPr lang="en-US" sz="1500">
                <a:solidFill>
                  <a:srgbClr val="000000"/>
                </a:solidFill>
                <a:latin typeface="Garet Light"/>
              </a:rPr>
              <a:t>Proposed line speed 2.4 kbps to 50 kbps.</a:t>
            </a:r>
          </a:p>
          <a:p>
            <a:pPr>
              <a:lnSpc>
                <a:spcPts val="2100"/>
              </a:lnSpc>
            </a:pPr>
            <a:endParaRPr lang="en-US" sz="1500">
              <a:solidFill>
                <a:srgbClr val="000000"/>
              </a:solidFill>
              <a:latin typeface="Garet Light"/>
            </a:endParaRPr>
          </a:p>
          <a:p>
            <a:pPr marL="323855" lvl="1" indent="-161927">
              <a:lnSpc>
                <a:spcPts val="2100"/>
              </a:lnSpc>
              <a:buFont typeface="Arial"/>
              <a:buChar char="•"/>
            </a:pPr>
            <a:r>
              <a:rPr lang="en-US" sz="1500">
                <a:solidFill>
                  <a:srgbClr val="000000"/>
                </a:solidFill>
                <a:latin typeface="Garet Light"/>
              </a:rPr>
              <a:t>In </a:t>
            </a:r>
            <a:r>
              <a:rPr lang="en-US" sz="1500">
                <a:solidFill>
                  <a:srgbClr val="000000"/>
                </a:solidFill>
                <a:latin typeface="Garet Bold"/>
              </a:rPr>
              <a:t>1969</a:t>
            </a:r>
            <a:r>
              <a:rPr lang="en-US" sz="1500">
                <a:solidFill>
                  <a:srgbClr val="000000"/>
                </a:solidFill>
                <a:latin typeface="Garet Light"/>
              </a:rPr>
              <a:t>, it initially connected four universities' computers to each other.</a:t>
            </a:r>
          </a:p>
          <a:p>
            <a:pPr>
              <a:lnSpc>
                <a:spcPts val="2100"/>
              </a:lnSpc>
            </a:pPr>
            <a:endParaRPr lang="en-US" sz="1500">
              <a:solidFill>
                <a:srgbClr val="000000"/>
              </a:solidFill>
              <a:latin typeface="Garet Light"/>
            </a:endParaRPr>
          </a:p>
        </p:txBody>
      </p:sp>
      <p:sp>
        <p:nvSpPr>
          <p:cNvPr id="22" name="TextBox 22"/>
          <p:cNvSpPr txBox="1"/>
          <p:nvPr/>
        </p:nvSpPr>
        <p:spPr>
          <a:xfrm>
            <a:off x="3263719" y="2679713"/>
            <a:ext cx="7010434" cy="2657031"/>
          </a:xfrm>
          <a:prstGeom prst="rect">
            <a:avLst/>
          </a:prstGeom>
        </p:spPr>
        <p:txBody>
          <a:bodyPr lIns="0" tIns="0" rIns="0" bIns="0" rtlCol="0" anchor="t">
            <a:spAutoFit/>
          </a:bodyPr>
          <a:lstStyle/>
          <a:p>
            <a:pPr>
              <a:lnSpc>
                <a:spcPts val="2124"/>
              </a:lnSpc>
            </a:pPr>
            <a:r>
              <a:rPr lang="en-US" sz="1517">
                <a:solidFill>
                  <a:srgbClr val="000000"/>
                </a:solidFill>
                <a:latin typeface="Garet Light"/>
              </a:rPr>
              <a:t>In </a:t>
            </a:r>
            <a:r>
              <a:rPr lang="en-US" sz="1517">
                <a:solidFill>
                  <a:srgbClr val="000000"/>
                </a:solidFill>
                <a:latin typeface="Garet Bold"/>
              </a:rPr>
              <a:t>1983</a:t>
            </a:r>
            <a:r>
              <a:rPr lang="en-US" sz="1517">
                <a:solidFill>
                  <a:srgbClr val="000000"/>
                </a:solidFill>
                <a:latin typeface="Garet Light"/>
              </a:rPr>
              <a:t>, A new communications protocol was established called Transfer Control Protocol/Internet Protocol (TCP/IP).</a:t>
            </a:r>
          </a:p>
          <a:p>
            <a:pPr>
              <a:lnSpc>
                <a:spcPts val="2124"/>
              </a:lnSpc>
            </a:pPr>
            <a:endParaRPr lang="en-US" sz="1517">
              <a:solidFill>
                <a:srgbClr val="000000"/>
              </a:solidFill>
              <a:latin typeface="Garet Light"/>
            </a:endParaRPr>
          </a:p>
          <a:p>
            <a:pPr marL="327626" lvl="1" indent="-163813">
              <a:lnSpc>
                <a:spcPts val="2124"/>
              </a:lnSpc>
              <a:buFont typeface="Arial"/>
              <a:buChar char="•"/>
            </a:pPr>
            <a:r>
              <a:rPr lang="en-US" sz="1517">
                <a:solidFill>
                  <a:srgbClr val="000000"/>
                </a:solidFill>
                <a:latin typeface="Garet Light"/>
              </a:rPr>
              <a:t>This allowed different kinds of computers on different networks to "talk" to each other.</a:t>
            </a:r>
          </a:p>
          <a:p>
            <a:pPr>
              <a:lnSpc>
                <a:spcPts val="2124"/>
              </a:lnSpc>
            </a:pPr>
            <a:endParaRPr lang="en-US" sz="1517">
              <a:solidFill>
                <a:srgbClr val="000000"/>
              </a:solidFill>
              <a:latin typeface="Garet Light"/>
            </a:endParaRPr>
          </a:p>
          <a:p>
            <a:pPr marL="327626" lvl="1" indent="-163813">
              <a:lnSpc>
                <a:spcPts val="2124"/>
              </a:lnSpc>
              <a:buFont typeface="Arial"/>
              <a:buChar char="•"/>
            </a:pPr>
            <a:r>
              <a:rPr lang="en-US" sz="1517">
                <a:solidFill>
                  <a:srgbClr val="000000"/>
                </a:solidFill>
                <a:latin typeface="Garet Light"/>
              </a:rPr>
              <a:t>All networks could now be connected by a universal language.</a:t>
            </a:r>
          </a:p>
          <a:p>
            <a:pPr>
              <a:lnSpc>
                <a:spcPts val="2124"/>
              </a:lnSpc>
            </a:pPr>
            <a:endParaRPr lang="en-US" sz="1517">
              <a:solidFill>
                <a:srgbClr val="000000"/>
              </a:solidFill>
              <a:latin typeface="Garet Light"/>
            </a:endParaRPr>
          </a:p>
          <a:p>
            <a:pPr>
              <a:lnSpc>
                <a:spcPts val="2124"/>
              </a:lnSpc>
            </a:pPr>
            <a:endParaRPr lang="en-US" sz="1517">
              <a:solidFill>
                <a:srgbClr val="000000"/>
              </a:solidFill>
              <a:latin typeface="Garet Light"/>
            </a:endParaRPr>
          </a:p>
          <a:p>
            <a:pPr>
              <a:lnSpc>
                <a:spcPts val="2124"/>
              </a:lnSpc>
            </a:pPr>
            <a:endParaRPr lang="en-US" sz="1517">
              <a:solidFill>
                <a:srgbClr val="000000"/>
              </a:solidFill>
              <a:latin typeface="Garet Light"/>
            </a:endParaRPr>
          </a:p>
        </p:txBody>
      </p:sp>
      <p:sp>
        <p:nvSpPr>
          <p:cNvPr id="23" name="TextBox 23"/>
          <p:cNvSpPr txBox="1"/>
          <p:nvPr/>
        </p:nvSpPr>
        <p:spPr>
          <a:xfrm>
            <a:off x="8633894" y="5927293"/>
            <a:ext cx="1984876" cy="1590231"/>
          </a:xfrm>
          <a:prstGeom prst="rect">
            <a:avLst/>
          </a:prstGeom>
        </p:spPr>
        <p:txBody>
          <a:bodyPr lIns="0" tIns="0" rIns="0" bIns="0" rtlCol="0" anchor="t">
            <a:spAutoFit/>
          </a:bodyPr>
          <a:lstStyle/>
          <a:p>
            <a:pPr marL="327626" lvl="1" indent="-163813">
              <a:lnSpc>
                <a:spcPts val="2124"/>
              </a:lnSpc>
              <a:buFont typeface="Arial"/>
              <a:buChar char="•"/>
            </a:pPr>
            <a:r>
              <a:rPr lang="en-US" sz="1517">
                <a:solidFill>
                  <a:srgbClr val="000000"/>
                </a:solidFill>
                <a:latin typeface="Garet Light"/>
              </a:rPr>
              <a:t>In </a:t>
            </a:r>
            <a:r>
              <a:rPr lang="en-US" sz="1517">
                <a:solidFill>
                  <a:srgbClr val="000000"/>
                </a:solidFill>
                <a:latin typeface="Garet Bold"/>
              </a:rPr>
              <a:t>1989</a:t>
            </a:r>
            <a:r>
              <a:rPr lang="en-US" sz="1517">
                <a:solidFill>
                  <a:srgbClr val="000000"/>
                </a:solidFill>
                <a:latin typeface="Garet Light"/>
              </a:rPr>
              <a:t>, Tim Berners-Lee, a British scientist, invented the World Wide Web (WWW).</a:t>
            </a:r>
          </a:p>
        </p:txBody>
      </p:sp>
      <p:sp>
        <p:nvSpPr>
          <p:cNvPr id="24" name="TextBox 24"/>
          <p:cNvSpPr txBox="1"/>
          <p:nvPr/>
        </p:nvSpPr>
        <p:spPr>
          <a:xfrm>
            <a:off x="11530766" y="4496130"/>
            <a:ext cx="3020756" cy="790131"/>
          </a:xfrm>
          <a:prstGeom prst="rect">
            <a:avLst/>
          </a:prstGeom>
        </p:spPr>
        <p:txBody>
          <a:bodyPr lIns="0" tIns="0" rIns="0" bIns="0" rtlCol="0" anchor="t">
            <a:spAutoFit/>
          </a:bodyPr>
          <a:lstStyle/>
          <a:p>
            <a:pPr>
              <a:lnSpc>
                <a:spcPts val="2124"/>
              </a:lnSpc>
            </a:pPr>
            <a:r>
              <a:rPr lang="en-US" sz="1517">
                <a:solidFill>
                  <a:srgbClr val="000000"/>
                </a:solidFill>
                <a:latin typeface="Garet Light"/>
              </a:rPr>
              <a:t>In </a:t>
            </a:r>
            <a:r>
              <a:rPr lang="en-US" sz="1517">
                <a:solidFill>
                  <a:srgbClr val="000000"/>
                </a:solidFill>
                <a:latin typeface="Garet Bold"/>
              </a:rPr>
              <a:t>1991</a:t>
            </a:r>
            <a:r>
              <a:rPr lang="en-US" sz="1517">
                <a:solidFill>
                  <a:srgbClr val="000000"/>
                </a:solidFill>
                <a:latin typeface="Garet Light"/>
              </a:rPr>
              <a:t>, the Internet became available for public access.</a:t>
            </a:r>
          </a:p>
          <a:p>
            <a:pPr>
              <a:lnSpc>
                <a:spcPts val="2124"/>
              </a:lnSpc>
            </a:pPr>
            <a:endParaRPr lang="en-US" sz="1517">
              <a:solidFill>
                <a:srgbClr val="000000"/>
              </a:solidFill>
              <a:latin typeface="Garet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883797" y="1082676"/>
            <a:ext cx="16375503" cy="1211357"/>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Peering Policies</a:t>
            </a:r>
          </a:p>
        </p:txBody>
      </p:sp>
      <p:sp>
        <p:nvSpPr>
          <p:cNvPr id="21" name="TextBox 20">
            <a:extLst>
              <a:ext uri="{FF2B5EF4-FFF2-40B4-BE49-F238E27FC236}">
                <a16:creationId xmlns:a16="http://schemas.microsoft.com/office/drawing/2014/main" id="{DB4B8362-38D9-F92C-A176-9F52A79D349F}"/>
              </a:ext>
            </a:extLst>
          </p:cNvPr>
          <p:cNvSpPr txBox="1"/>
          <p:nvPr/>
        </p:nvSpPr>
        <p:spPr>
          <a:xfrm>
            <a:off x="863015" y="2516424"/>
            <a:ext cx="17109671" cy="2477601"/>
          </a:xfrm>
          <a:prstGeom prst="rect">
            <a:avLst/>
          </a:prstGeom>
        </p:spPr>
        <p:txBody>
          <a:bodyPr wrap="square" lIns="0" tIns="0" rIns="0" bIns="0" rtlCol="0" anchor="t">
            <a:spAutoFit/>
          </a:bodyPr>
          <a:lstStyle>
            <a:defPPr>
              <a:defRPr lang="en-US"/>
            </a:defPPr>
            <a:lvl1pPr algn="ctr">
              <a:lnSpc>
                <a:spcPts val="9780"/>
              </a:lnSpc>
              <a:defRPr sz="6986">
                <a:solidFill>
                  <a:srgbClr val="000000"/>
                </a:solidFill>
                <a:latin typeface="Garet Light"/>
              </a:defRPr>
            </a:lvl1pPr>
          </a:lstStyle>
          <a:p>
            <a:pPr algn="l">
              <a:lnSpc>
                <a:spcPct val="200000"/>
              </a:lnSpc>
            </a:pPr>
            <a:r>
              <a:rPr lang="en-US" sz="2800" dirty="0"/>
              <a:t>”</a:t>
            </a:r>
            <a:r>
              <a:rPr lang="en-US" sz="2800" b="1" dirty="0"/>
              <a:t>Restrictive</a:t>
            </a:r>
            <a:r>
              <a:rPr lang="en-US" sz="2800" dirty="0"/>
              <a:t>” Policy</a:t>
            </a:r>
          </a:p>
          <a:p>
            <a:pPr marL="457200" indent="-457200" algn="l">
              <a:lnSpc>
                <a:spcPct val="200000"/>
              </a:lnSpc>
              <a:buFont typeface="Arial" panose="020B0604020202020204" pitchFamily="34" charset="0"/>
              <a:buChar char="•"/>
            </a:pPr>
            <a:r>
              <a:rPr lang="en-US" sz="2800" dirty="0"/>
              <a:t>Peer with a very limited number of networks.</a:t>
            </a:r>
          </a:p>
          <a:p>
            <a:pPr marL="457200" indent="-457200" algn="l">
              <a:lnSpc>
                <a:spcPct val="200000"/>
              </a:lnSpc>
              <a:buFont typeface="Arial" panose="020B0604020202020204" pitchFamily="34" charset="0"/>
              <a:buChar char="•"/>
            </a:pPr>
            <a:r>
              <a:rPr lang="en-US" sz="2800" dirty="0"/>
              <a:t>Typically don’t want to add more Peers</a:t>
            </a:r>
          </a:p>
        </p:txBody>
      </p:sp>
    </p:spTree>
    <p:extLst>
      <p:ext uri="{BB962C8B-B14F-4D97-AF65-F5344CB8AC3E}">
        <p14:creationId xmlns:p14="http://schemas.microsoft.com/office/powerpoint/2010/main" val="1488259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956248" y="4131444"/>
            <a:ext cx="16375503" cy="1211357"/>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Thank You</a:t>
            </a:r>
          </a:p>
        </p:txBody>
      </p:sp>
    </p:spTree>
    <p:extLst>
      <p:ext uri="{BB962C8B-B14F-4D97-AF65-F5344CB8AC3E}">
        <p14:creationId xmlns:p14="http://schemas.microsoft.com/office/powerpoint/2010/main" val="181310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E3E3"/>
        </a:solidFill>
        <a:effectLst/>
      </p:bgPr>
    </p:bg>
    <p:spTree>
      <p:nvGrpSpPr>
        <p:cNvPr id="1" name=""/>
        <p:cNvGrpSpPr/>
        <p:nvPr/>
      </p:nvGrpSpPr>
      <p:grpSpPr>
        <a:xfrm>
          <a:off x="0" y="0"/>
          <a:ext cx="0" cy="0"/>
          <a:chOff x="0" y="0"/>
          <a:chExt cx="0" cy="0"/>
        </a:xfrm>
      </p:grpSpPr>
      <p:sp>
        <p:nvSpPr>
          <p:cNvPr id="2" name="Freeform 2"/>
          <p:cNvSpPr/>
          <p:nvPr/>
        </p:nvSpPr>
        <p:spPr>
          <a:xfrm>
            <a:off x="12627089" y="6508572"/>
            <a:ext cx="6701759" cy="6324024"/>
          </a:xfrm>
          <a:custGeom>
            <a:avLst/>
            <a:gdLst/>
            <a:ahLst/>
            <a:cxnLst/>
            <a:rect l="l" t="t" r="r" b="b"/>
            <a:pathLst>
              <a:path w="6701759" h="6324024">
                <a:moveTo>
                  <a:pt x="0" y="0"/>
                </a:moveTo>
                <a:lnTo>
                  <a:pt x="6701760" y="0"/>
                </a:lnTo>
                <a:lnTo>
                  <a:pt x="6701760" y="6324024"/>
                </a:lnTo>
                <a:lnTo>
                  <a:pt x="0" y="6324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410905" y="-280963"/>
            <a:ext cx="3822414" cy="4066398"/>
          </a:xfrm>
          <a:custGeom>
            <a:avLst/>
            <a:gdLst/>
            <a:ahLst/>
            <a:cxnLst/>
            <a:rect l="l" t="t" r="r" b="b"/>
            <a:pathLst>
              <a:path w="3822414" h="4066398">
                <a:moveTo>
                  <a:pt x="0" y="0"/>
                </a:moveTo>
                <a:lnTo>
                  <a:pt x="3822414" y="0"/>
                </a:lnTo>
                <a:lnTo>
                  <a:pt x="3822414" y="4066398"/>
                </a:lnTo>
                <a:lnTo>
                  <a:pt x="0" y="406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175793"/>
            <a:ext cx="18288000" cy="10111207"/>
          </a:xfrm>
          <a:custGeom>
            <a:avLst/>
            <a:gdLst/>
            <a:ahLst/>
            <a:cxnLst/>
            <a:rect l="l" t="t" r="r" b="b"/>
            <a:pathLst>
              <a:path w="18288000" h="10111207">
                <a:moveTo>
                  <a:pt x="0" y="0"/>
                </a:moveTo>
                <a:lnTo>
                  <a:pt x="18288000" y="0"/>
                </a:lnTo>
                <a:lnTo>
                  <a:pt x="18288000" y="10111207"/>
                </a:lnTo>
                <a:lnTo>
                  <a:pt x="0" y="10111207"/>
                </a:lnTo>
                <a:lnTo>
                  <a:pt x="0" y="0"/>
                </a:lnTo>
                <a:close/>
              </a:path>
            </a:pathLst>
          </a:custGeom>
          <a:blipFill>
            <a:blip r:embed="rId6"/>
            <a:stretch>
              <a:fillRect t="-869" b="-869"/>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E3E3"/>
        </a:solidFill>
        <a:effectLst/>
      </p:bgPr>
    </p:bg>
    <p:spTree>
      <p:nvGrpSpPr>
        <p:cNvPr id="1" name=""/>
        <p:cNvGrpSpPr/>
        <p:nvPr/>
      </p:nvGrpSpPr>
      <p:grpSpPr>
        <a:xfrm>
          <a:off x="0" y="0"/>
          <a:ext cx="0" cy="0"/>
          <a:chOff x="0" y="0"/>
          <a:chExt cx="0" cy="0"/>
        </a:xfrm>
      </p:grpSpPr>
      <p:sp>
        <p:nvSpPr>
          <p:cNvPr id="2" name="Freeform 2"/>
          <p:cNvSpPr/>
          <p:nvPr/>
        </p:nvSpPr>
        <p:spPr>
          <a:xfrm>
            <a:off x="12627089" y="6508572"/>
            <a:ext cx="6701759" cy="6324024"/>
          </a:xfrm>
          <a:custGeom>
            <a:avLst/>
            <a:gdLst/>
            <a:ahLst/>
            <a:cxnLst/>
            <a:rect l="l" t="t" r="r" b="b"/>
            <a:pathLst>
              <a:path w="6701759" h="6324024">
                <a:moveTo>
                  <a:pt x="0" y="0"/>
                </a:moveTo>
                <a:lnTo>
                  <a:pt x="6701760" y="0"/>
                </a:lnTo>
                <a:lnTo>
                  <a:pt x="6701760" y="6324024"/>
                </a:lnTo>
                <a:lnTo>
                  <a:pt x="0" y="6324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16607" y="0"/>
            <a:ext cx="6570473" cy="5340378"/>
            <a:chOff x="0" y="0"/>
            <a:chExt cx="1730495" cy="1406519"/>
          </a:xfrm>
        </p:grpSpPr>
        <p:sp>
          <p:nvSpPr>
            <p:cNvPr id="4" name="Freeform 4"/>
            <p:cNvSpPr/>
            <p:nvPr/>
          </p:nvSpPr>
          <p:spPr>
            <a:xfrm>
              <a:off x="0" y="0"/>
              <a:ext cx="1730495" cy="1406519"/>
            </a:xfrm>
            <a:custGeom>
              <a:avLst/>
              <a:gdLst/>
              <a:ahLst/>
              <a:cxnLst/>
              <a:rect l="l" t="t" r="r" b="b"/>
              <a:pathLst>
                <a:path w="1730495" h="1406519">
                  <a:moveTo>
                    <a:pt x="0" y="0"/>
                  </a:moveTo>
                  <a:lnTo>
                    <a:pt x="1730495" y="0"/>
                  </a:lnTo>
                  <a:lnTo>
                    <a:pt x="1730495" y="1406519"/>
                  </a:lnTo>
                  <a:lnTo>
                    <a:pt x="0" y="1406519"/>
                  </a:lnTo>
                  <a:close/>
                </a:path>
              </a:pathLst>
            </a:custGeom>
            <a:solidFill>
              <a:srgbClr val="9F9F9F"/>
            </a:solidFill>
          </p:spPr>
        </p:sp>
        <p:sp>
          <p:nvSpPr>
            <p:cNvPr id="5" name="TextBox 5"/>
            <p:cNvSpPr txBox="1"/>
            <p:nvPr/>
          </p:nvSpPr>
          <p:spPr>
            <a:xfrm>
              <a:off x="0" y="-38100"/>
              <a:ext cx="1730495" cy="1444619"/>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8410905" y="-280963"/>
            <a:ext cx="3822414" cy="4066398"/>
          </a:xfrm>
          <a:custGeom>
            <a:avLst/>
            <a:gdLst/>
            <a:ahLst/>
            <a:cxnLst/>
            <a:rect l="l" t="t" r="r" b="b"/>
            <a:pathLst>
              <a:path w="3822414" h="4066398">
                <a:moveTo>
                  <a:pt x="0" y="0"/>
                </a:moveTo>
                <a:lnTo>
                  <a:pt x="3822414" y="0"/>
                </a:lnTo>
                <a:lnTo>
                  <a:pt x="3822414" y="4066398"/>
                </a:lnTo>
                <a:lnTo>
                  <a:pt x="0" y="406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723935" y="105378"/>
            <a:ext cx="5960942" cy="4908550"/>
          </a:xfrm>
          <a:prstGeom prst="rect">
            <a:avLst/>
          </a:prstGeom>
        </p:spPr>
        <p:txBody>
          <a:bodyPr lIns="0" tIns="0" rIns="0" bIns="0" rtlCol="0" anchor="t">
            <a:spAutoFit/>
          </a:bodyPr>
          <a:lstStyle/>
          <a:p>
            <a:pPr>
              <a:lnSpc>
                <a:spcPts val="9799"/>
              </a:lnSpc>
            </a:pPr>
            <a:r>
              <a:rPr lang="en-US" sz="6999">
                <a:solidFill>
                  <a:srgbClr val="000000"/>
                </a:solidFill>
                <a:latin typeface="Garet Light"/>
              </a:rPr>
              <a:t>The Global Internet Peering Ecosystem</a:t>
            </a:r>
          </a:p>
        </p:txBody>
      </p:sp>
      <p:sp>
        <p:nvSpPr>
          <p:cNvPr id="12" name="Oval 11">
            <a:extLst>
              <a:ext uri="{FF2B5EF4-FFF2-40B4-BE49-F238E27FC236}">
                <a16:creationId xmlns:a16="http://schemas.microsoft.com/office/drawing/2014/main" id="{5248EABC-6383-23CB-A9DA-2C4420514E85}"/>
              </a:ext>
            </a:extLst>
          </p:cNvPr>
          <p:cNvSpPr/>
          <p:nvPr/>
        </p:nvSpPr>
        <p:spPr>
          <a:xfrm>
            <a:off x="10896600" y="1028700"/>
            <a:ext cx="6477000" cy="360422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MM" dirty="0"/>
          </a:p>
        </p:txBody>
      </p:sp>
      <p:sp>
        <p:nvSpPr>
          <p:cNvPr id="13" name="Oval 12">
            <a:extLst>
              <a:ext uri="{FF2B5EF4-FFF2-40B4-BE49-F238E27FC236}">
                <a16:creationId xmlns:a16="http://schemas.microsoft.com/office/drawing/2014/main" id="{915C0DA0-5731-7705-2CE1-F06B5DFF6B8B}"/>
              </a:ext>
            </a:extLst>
          </p:cNvPr>
          <p:cNvSpPr/>
          <p:nvPr/>
        </p:nvSpPr>
        <p:spPr>
          <a:xfrm>
            <a:off x="10422382" y="2121955"/>
            <a:ext cx="6477000" cy="360422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M" dirty="0"/>
          </a:p>
        </p:txBody>
      </p:sp>
      <p:sp>
        <p:nvSpPr>
          <p:cNvPr id="14" name="Oval 13">
            <a:extLst>
              <a:ext uri="{FF2B5EF4-FFF2-40B4-BE49-F238E27FC236}">
                <a16:creationId xmlns:a16="http://schemas.microsoft.com/office/drawing/2014/main" id="{E8C034E0-C85D-AE6E-785E-009F32048DE9}"/>
              </a:ext>
            </a:extLst>
          </p:cNvPr>
          <p:cNvSpPr/>
          <p:nvPr/>
        </p:nvSpPr>
        <p:spPr>
          <a:xfrm>
            <a:off x="9602432" y="3265641"/>
            <a:ext cx="6477000" cy="360422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MM" dirty="0"/>
          </a:p>
        </p:txBody>
      </p:sp>
      <p:sp>
        <p:nvSpPr>
          <p:cNvPr id="15" name="Oval 14">
            <a:extLst>
              <a:ext uri="{FF2B5EF4-FFF2-40B4-BE49-F238E27FC236}">
                <a16:creationId xmlns:a16="http://schemas.microsoft.com/office/drawing/2014/main" id="{CD6ABD89-6BA8-D597-F886-3428384906FB}"/>
              </a:ext>
            </a:extLst>
          </p:cNvPr>
          <p:cNvSpPr/>
          <p:nvPr/>
        </p:nvSpPr>
        <p:spPr>
          <a:xfrm>
            <a:off x="8949559" y="4582496"/>
            <a:ext cx="6477000" cy="360422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M" dirty="0"/>
          </a:p>
        </p:txBody>
      </p:sp>
      <p:sp>
        <p:nvSpPr>
          <p:cNvPr id="17" name="Oval 16">
            <a:extLst>
              <a:ext uri="{FF2B5EF4-FFF2-40B4-BE49-F238E27FC236}">
                <a16:creationId xmlns:a16="http://schemas.microsoft.com/office/drawing/2014/main" id="{ECF8FE19-5E5B-3387-5136-2CB2B2EC4E50}"/>
              </a:ext>
            </a:extLst>
          </p:cNvPr>
          <p:cNvSpPr/>
          <p:nvPr/>
        </p:nvSpPr>
        <p:spPr>
          <a:xfrm>
            <a:off x="9258386" y="6482802"/>
            <a:ext cx="2478505" cy="63618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MM" dirty="0"/>
              <a:t>Tier 2 ISPs</a:t>
            </a:r>
          </a:p>
        </p:txBody>
      </p:sp>
      <p:sp>
        <p:nvSpPr>
          <p:cNvPr id="18" name="Oval 17">
            <a:extLst>
              <a:ext uri="{FF2B5EF4-FFF2-40B4-BE49-F238E27FC236}">
                <a16:creationId xmlns:a16="http://schemas.microsoft.com/office/drawing/2014/main" id="{FDF43DF1-8538-632F-B421-71026085B932}"/>
              </a:ext>
            </a:extLst>
          </p:cNvPr>
          <p:cNvSpPr/>
          <p:nvPr/>
        </p:nvSpPr>
        <p:spPr>
          <a:xfrm>
            <a:off x="10994066" y="5654073"/>
            <a:ext cx="2478505" cy="63618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MM" dirty="0"/>
              <a:t>Tier 1 ISPs</a:t>
            </a:r>
          </a:p>
        </p:txBody>
      </p:sp>
      <p:sp>
        <p:nvSpPr>
          <p:cNvPr id="19" name="Oval 18">
            <a:extLst>
              <a:ext uri="{FF2B5EF4-FFF2-40B4-BE49-F238E27FC236}">
                <a16:creationId xmlns:a16="http://schemas.microsoft.com/office/drawing/2014/main" id="{DD877C0B-8218-C7F0-80E2-DE2916A4F4E9}"/>
              </a:ext>
            </a:extLst>
          </p:cNvPr>
          <p:cNvSpPr/>
          <p:nvPr/>
        </p:nvSpPr>
        <p:spPr>
          <a:xfrm>
            <a:off x="11736891" y="7118990"/>
            <a:ext cx="2478505" cy="63618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MM" dirty="0"/>
              <a:t>Content Provider</a:t>
            </a:r>
          </a:p>
        </p:txBody>
      </p:sp>
      <p:cxnSp>
        <p:nvCxnSpPr>
          <p:cNvPr id="21" name="Straight Arrow Connector 20">
            <a:extLst>
              <a:ext uri="{FF2B5EF4-FFF2-40B4-BE49-F238E27FC236}">
                <a16:creationId xmlns:a16="http://schemas.microsoft.com/office/drawing/2014/main" id="{126D9A1F-50C8-BD8C-A83F-7D1AE3B0F65F}"/>
              </a:ext>
            </a:extLst>
          </p:cNvPr>
          <p:cNvCxnSpPr>
            <a:cxnSpLocks/>
          </p:cNvCxnSpPr>
          <p:nvPr/>
        </p:nvCxnSpPr>
        <p:spPr>
          <a:xfrm>
            <a:off x="11736891" y="6800896"/>
            <a:ext cx="3045909" cy="0"/>
          </a:xfrm>
          <a:prstGeom prst="straightConnector1">
            <a:avLst/>
          </a:prstGeom>
          <a:ln w="57150">
            <a:solidFill>
              <a:schemeClr val="bg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B695CF0-CA17-F092-858F-6B72B6137EED}"/>
              </a:ext>
            </a:extLst>
          </p:cNvPr>
          <p:cNvCxnSpPr>
            <a:cxnSpLocks/>
          </p:cNvCxnSpPr>
          <p:nvPr/>
        </p:nvCxnSpPr>
        <p:spPr>
          <a:xfrm flipV="1">
            <a:off x="14135100" y="6819438"/>
            <a:ext cx="647700" cy="617646"/>
          </a:xfrm>
          <a:prstGeom prst="straightConnector1">
            <a:avLst/>
          </a:prstGeom>
          <a:ln w="57150">
            <a:solidFill>
              <a:schemeClr val="bg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7B8C901-5CE5-14E8-8A42-B2E1526DFBC3}"/>
              </a:ext>
            </a:extLst>
          </p:cNvPr>
          <p:cNvCxnSpPr>
            <a:cxnSpLocks/>
          </p:cNvCxnSpPr>
          <p:nvPr/>
        </p:nvCxnSpPr>
        <p:spPr>
          <a:xfrm>
            <a:off x="13491341" y="6065918"/>
            <a:ext cx="1291459" cy="734978"/>
          </a:xfrm>
          <a:prstGeom prst="straightConnector1">
            <a:avLst/>
          </a:prstGeom>
          <a:ln w="57150">
            <a:solidFill>
              <a:schemeClr val="bg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FFE0BC7-66B3-D2F2-8909-8EC3B0CBA93C}"/>
              </a:ext>
            </a:extLst>
          </p:cNvPr>
          <p:cNvSpPr txBox="1"/>
          <p:nvPr/>
        </p:nvSpPr>
        <p:spPr>
          <a:xfrm>
            <a:off x="11076042" y="4957503"/>
            <a:ext cx="2183803" cy="400110"/>
          </a:xfrm>
          <a:prstGeom prst="rect">
            <a:avLst/>
          </a:prstGeom>
          <a:noFill/>
        </p:spPr>
        <p:txBody>
          <a:bodyPr wrap="none" rtlCol="0">
            <a:spAutoFit/>
          </a:bodyPr>
          <a:lstStyle/>
          <a:p>
            <a:r>
              <a:rPr lang="en-MM" sz="2000" b="1" dirty="0">
                <a:solidFill>
                  <a:schemeClr val="bg1"/>
                </a:solidFill>
              </a:rPr>
              <a:t>US Internet Region</a:t>
            </a:r>
          </a:p>
        </p:txBody>
      </p:sp>
      <p:sp>
        <p:nvSpPr>
          <p:cNvPr id="30" name="TextBox 29">
            <a:extLst>
              <a:ext uri="{FF2B5EF4-FFF2-40B4-BE49-F238E27FC236}">
                <a16:creationId xmlns:a16="http://schemas.microsoft.com/office/drawing/2014/main" id="{76429F58-E86D-5F95-EC4A-389D15FBF9D7}"/>
              </a:ext>
            </a:extLst>
          </p:cNvPr>
          <p:cNvSpPr txBox="1"/>
          <p:nvPr/>
        </p:nvSpPr>
        <p:spPr>
          <a:xfrm>
            <a:off x="11884241" y="3737277"/>
            <a:ext cx="2509213" cy="400110"/>
          </a:xfrm>
          <a:prstGeom prst="rect">
            <a:avLst/>
          </a:prstGeom>
          <a:noFill/>
        </p:spPr>
        <p:txBody>
          <a:bodyPr wrap="none" rtlCol="0">
            <a:spAutoFit/>
          </a:bodyPr>
          <a:lstStyle/>
          <a:p>
            <a:r>
              <a:rPr lang="en-MM" sz="2000" b="1" dirty="0">
                <a:solidFill>
                  <a:schemeClr val="bg1"/>
                </a:solidFill>
              </a:rPr>
              <a:t>Japan Internet Region</a:t>
            </a:r>
          </a:p>
        </p:txBody>
      </p:sp>
      <p:sp>
        <p:nvSpPr>
          <p:cNvPr id="31" name="TextBox 30">
            <a:extLst>
              <a:ext uri="{FF2B5EF4-FFF2-40B4-BE49-F238E27FC236}">
                <a16:creationId xmlns:a16="http://schemas.microsoft.com/office/drawing/2014/main" id="{9BC8DEAE-37D7-2F38-7A99-A49FD07EACDE}"/>
              </a:ext>
            </a:extLst>
          </p:cNvPr>
          <p:cNvSpPr txBox="1"/>
          <p:nvPr/>
        </p:nvSpPr>
        <p:spPr>
          <a:xfrm>
            <a:off x="12840932" y="2554778"/>
            <a:ext cx="2187009" cy="400110"/>
          </a:xfrm>
          <a:prstGeom prst="rect">
            <a:avLst/>
          </a:prstGeom>
          <a:noFill/>
        </p:spPr>
        <p:txBody>
          <a:bodyPr wrap="none" rtlCol="0">
            <a:spAutoFit/>
          </a:bodyPr>
          <a:lstStyle/>
          <a:p>
            <a:r>
              <a:rPr lang="en-MM" sz="2000" b="1" dirty="0">
                <a:solidFill>
                  <a:schemeClr val="bg1"/>
                </a:solidFill>
              </a:rPr>
              <a:t>EU Internet Region</a:t>
            </a:r>
          </a:p>
        </p:txBody>
      </p:sp>
      <p:sp>
        <p:nvSpPr>
          <p:cNvPr id="32" name="TextBox 31">
            <a:extLst>
              <a:ext uri="{FF2B5EF4-FFF2-40B4-BE49-F238E27FC236}">
                <a16:creationId xmlns:a16="http://schemas.microsoft.com/office/drawing/2014/main" id="{1844F2F2-44E5-14A8-9027-DCEFE603C800}"/>
              </a:ext>
            </a:extLst>
          </p:cNvPr>
          <p:cNvSpPr txBox="1"/>
          <p:nvPr/>
        </p:nvSpPr>
        <p:spPr>
          <a:xfrm>
            <a:off x="13365445" y="1398283"/>
            <a:ext cx="2213106" cy="400110"/>
          </a:xfrm>
          <a:prstGeom prst="rect">
            <a:avLst/>
          </a:prstGeom>
          <a:noFill/>
        </p:spPr>
        <p:txBody>
          <a:bodyPr wrap="none" rtlCol="0">
            <a:spAutoFit/>
          </a:bodyPr>
          <a:lstStyle/>
          <a:p>
            <a:r>
              <a:rPr lang="en-MM" sz="2000" b="1" dirty="0">
                <a:solidFill>
                  <a:schemeClr val="bg1"/>
                </a:solidFill>
              </a:rPr>
              <a:t>AU Internet Region</a:t>
            </a:r>
          </a:p>
        </p:txBody>
      </p:sp>
      <p:sp>
        <p:nvSpPr>
          <p:cNvPr id="34" name="TextBox 33">
            <a:extLst>
              <a:ext uri="{FF2B5EF4-FFF2-40B4-BE49-F238E27FC236}">
                <a16:creationId xmlns:a16="http://schemas.microsoft.com/office/drawing/2014/main" id="{6D822F39-D624-3BB5-83C0-9C89954E607C}"/>
              </a:ext>
            </a:extLst>
          </p:cNvPr>
          <p:cNvSpPr txBox="1"/>
          <p:nvPr/>
        </p:nvSpPr>
        <p:spPr>
          <a:xfrm>
            <a:off x="606502" y="8460090"/>
            <a:ext cx="11561441" cy="1323439"/>
          </a:xfrm>
          <a:prstGeom prst="rect">
            <a:avLst/>
          </a:prstGeom>
          <a:noFill/>
        </p:spPr>
        <p:txBody>
          <a:bodyPr wrap="square" rtlCol="0">
            <a:spAutoFit/>
          </a:bodyPr>
          <a:lstStyle/>
          <a:p>
            <a:r>
              <a:rPr lang="en-MM" sz="4000" dirty="0"/>
              <a:t>The Global Internet Peering Ecosystem consists of a set of interconnected internet regions (Countries).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1918884" y="5628960"/>
            <a:ext cx="5618673" cy="4217984"/>
          </a:xfrm>
          <a:custGeom>
            <a:avLst/>
            <a:gdLst/>
            <a:ahLst/>
            <a:cxnLst/>
            <a:rect l="l" t="t" r="r" b="b"/>
            <a:pathLst>
              <a:path w="5618673" h="4217984">
                <a:moveTo>
                  <a:pt x="0" y="0"/>
                </a:moveTo>
                <a:lnTo>
                  <a:pt x="5618673" y="0"/>
                </a:lnTo>
                <a:lnTo>
                  <a:pt x="5618673" y="4217984"/>
                </a:lnTo>
                <a:lnTo>
                  <a:pt x="0" y="4217984"/>
                </a:lnTo>
                <a:lnTo>
                  <a:pt x="0" y="0"/>
                </a:lnTo>
                <a:close/>
              </a:path>
            </a:pathLst>
          </a:custGeom>
          <a:blipFill>
            <a:blip r:embed="rId6"/>
            <a:stretch>
              <a:fillRect/>
            </a:stretch>
          </a:blipFill>
        </p:spPr>
      </p:sp>
      <p:sp>
        <p:nvSpPr>
          <p:cNvPr id="14" name="Freeform 14"/>
          <p:cNvSpPr/>
          <p:nvPr/>
        </p:nvSpPr>
        <p:spPr>
          <a:xfrm>
            <a:off x="9279878" y="1067638"/>
            <a:ext cx="8427976" cy="3051508"/>
          </a:xfrm>
          <a:custGeom>
            <a:avLst/>
            <a:gdLst/>
            <a:ahLst/>
            <a:cxnLst/>
            <a:rect l="l" t="t" r="r" b="b"/>
            <a:pathLst>
              <a:path w="8427976" h="3051508">
                <a:moveTo>
                  <a:pt x="0" y="0"/>
                </a:moveTo>
                <a:lnTo>
                  <a:pt x="8427975" y="0"/>
                </a:lnTo>
                <a:lnTo>
                  <a:pt x="8427975" y="3051508"/>
                </a:lnTo>
                <a:lnTo>
                  <a:pt x="0" y="3051508"/>
                </a:lnTo>
                <a:lnTo>
                  <a:pt x="0" y="0"/>
                </a:lnTo>
                <a:close/>
              </a:path>
            </a:pathLst>
          </a:custGeom>
          <a:blipFill>
            <a:blip r:embed="rId7"/>
            <a:stretch>
              <a:fillRect/>
            </a:stretch>
          </a:blipFill>
        </p:spPr>
      </p:sp>
      <p:sp>
        <p:nvSpPr>
          <p:cNvPr id="15" name="TextBox 15"/>
          <p:cNvSpPr txBox="1"/>
          <p:nvPr/>
        </p:nvSpPr>
        <p:spPr>
          <a:xfrm>
            <a:off x="-754503" y="1184873"/>
            <a:ext cx="7983270" cy="1194153"/>
          </a:xfrm>
          <a:prstGeom prst="rect">
            <a:avLst/>
          </a:prstGeom>
        </p:spPr>
        <p:txBody>
          <a:bodyPr lIns="0" tIns="0" rIns="0" bIns="0" rtlCol="0" anchor="t">
            <a:spAutoFit/>
          </a:bodyPr>
          <a:lstStyle/>
          <a:p>
            <a:pPr algn="ctr">
              <a:lnSpc>
                <a:spcPts val="9780"/>
              </a:lnSpc>
            </a:pPr>
            <a:r>
              <a:rPr lang="en-US" sz="6986">
                <a:solidFill>
                  <a:srgbClr val="000000"/>
                </a:solidFill>
                <a:latin typeface="Garet Light"/>
              </a:rPr>
              <a:t>Tier 1 ISPs</a:t>
            </a:r>
          </a:p>
        </p:txBody>
      </p:sp>
      <p:sp>
        <p:nvSpPr>
          <p:cNvPr id="16" name="TextBox 16"/>
          <p:cNvSpPr txBox="1"/>
          <p:nvPr/>
        </p:nvSpPr>
        <p:spPr>
          <a:xfrm>
            <a:off x="13954699" y="9804736"/>
            <a:ext cx="2009180" cy="33972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aret Light"/>
              </a:rPr>
              <a:t>Tier 1 ISP Model</a:t>
            </a:r>
          </a:p>
        </p:txBody>
      </p:sp>
      <p:sp>
        <p:nvSpPr>
          <p:cNvPr id="17" name="TextBox 17"/>
          <p:cNvSpPr txBox="1"/>
          <p:nvPr/>
        </p:nvSpPr>
        <p:spPr>
          <a:xfrm>
            <a:off x="10881981" y="4081046"/>
            <a:ext cx="4615607" cy="33972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aret Light"/>
              </a:rPr>
              <a:t>Tier 1 ISP  Peering Interconnections</a:t>
            </a:r>
          </a:p>
        </p:txBody>
      </p:sp>
      <p:sp>
        <p:nvSpPr>
          <p:cNvPr id="18" name="TextBox 18"/>
          <p:cNvSpPr txBox="1"/>
          <p:nvPr/>
        </p:nvSpPr>
        <p:spPr>
          <a:xfrm>
            <a:off x="1028700" y="2555292"/>
            <a:ext cx="7112801" cy="3329940"/>
          </a:xfrm>
          <a:prstGeom prst="rect">
            <a:avLst/>
          </a:prstGeom>
        </p:spPr>
        <p:txBody>
          <a:bodyPr lIns="0" tIns="0" rIns="0" bIns="0" rtlCol="0" anchor="t">
            <a:spAutoFit/>
          </a:bodyPr>
          <a:lstStyle/>
          <a:p>
            <a:pPr>
              <a:lnSpc>
                <a:spcPts val="3359"/>
              </a:lnSpc>
            </a:pPr>
            <a:r>
              <a:rPr lang="en-US" sz="2400">
                <a:solidFill>
                  <a:srgbClr val="000000"/>
                </a:solidFill>
                <a:latin typeface="Garet Bold"/>
              </a:rPr>
              <a:t>Peering Motivation</a:t>
            </a:r>
          </a:p>
          <a:p>
            <a:pPr marL="518160" lvl="1" indent="-259080">
              <a:lnSpc>
                <a:spcPts val="3359"/>
              </a:lnSpc>
              <a:buFont typeface="Arial"/>
              <a:buChar char="•"/>
            </a:pPr>
            <a:r>
              <a:rPr lang="en-US" sz="2400">
                <a:solidFill>
                  <a:srgbClr val="000000"/>
                </a:solidFill>
                <a:latin typeface="Garet Light"/>
              </a:rPr>
              <a:t>Tier 1 ISPs don’t pay transit fees, so they are only motivated to peer with each other as a way to provide connectivity for their customers.</a:t>
            </a:r>
          </a:p>
          <a:p>
            <a:pPr algn="ctr">
              <a:lnSpc>
                <a:spcPts val="3359"/>
              </a:lnSpc>
            </a:pPr>
            <a:endParaRPr lang="en-US" sz="2400">
              <a:solidFill>
                <a:srgbClr val="000000"/>
              </a:solidFill>
              <a:latin typeface="Garet Light"/>
            </a:endParaRPr>
          </a:p>
          <a:p>
            <a:pPr marL="518160" lvl="1" indent="-259080">
              <a:lnSpc>
                <a:spcPts val="3359"/>
              </a:lnSpc>
              <a:buFont typeface="Arial"/>
              <a:buChar char="•"/>
            </a:pPr>
            <a:r>
              <a:rPr lang="en-US" sz="2400">
                <a:solidFill>
                  <a:srgbClr val="000000"/>
                </a:solidFill>
                <a:latin typeface="Garet Light"/>
              </a:rPr>
              <a:t>Generally, Tier 1 ISPs don’t want to peer with non-Tier 1 ISPs.  </a:t>
            </a:r>
          </a:p>
        </p:txBody>
      </p:sp>
      <p:sp>
        <p:nvSpPr>
          <p:cNvPr id="19" name="TextBox 19"/>
          <p:cNvSpPr txBox="1"/>
          <p:nvPr/>
        </p:nvSpPr>
        <p:spPr>
          <a:xfrm>
            <a:off x="1184905" y="6380408"/>
            <a:ext cx="7758945" cy="1234440"/>
          </a:xfrm>
          <a:prstGeom prst="rect">
            <a:avLst/>
          </a:prstGeom>
        </p:spPr>
        <p:txBody>
          <a:bodyPr lIns="0" tIns="0" rIns="0" bIns="0" rtlCol="0" anchor="t">
            <a:spAutoFit/>
          </a:bodyPr>
          <a:lstStyle/>
          <a:p>
            <a:pPr>
              <a:lnSpc>
                <a:spcPts val="3359"/>
              </a:lnSpc>
            </a:pPr>
            <a:r>
              <a:rPr lang="en-US" sz="2400">
                <a:solidFill>
                  <a:srgbClr val="000000"/>
                </a:solidFill>
                <a:latin typeface="Garet Bold"/>
              </a:rPr>
              <a:t>Peering Policy</a:t>
            </a:r>
          </a:p>
          <a:p>
            <a:pPr marL="518160" lvl="1" indent="-259080">
              <a:lnSpc>
                <a:spcPts val="3359"/>
              </a:lnSpc>
              <a:buFont typeface="Arial"/>
              <a:buChar char="•"/>
            </a:pPr>
            <a:r>
              <a:rPr lang="en-US" sz="2400">
                <a:solidFill>
                  <a:srgbClr val="000000"/>
                </a:solidFill>
                <a:latin typeface="Garet Light"/>
              </a:rPr>
              <a:t>Most Tier 1 is seen as Restrictive Peering Policies.</a:t>
            </a:r>
          </a:p>
        </p:txBody>
      </p:sp>
      <p:sp>
        <p:nvSpPr>
          <p:cNvPr id="20" name="TextBox 20"/>
          <p:cNvSpPr txBox="1"/>
          <p:nvPr/>
        </p:nvSpPr>
        <p:spPr>
          <a:xfrm>
            <a:off x="1028699" y="8266131"/>
            <a:ext cx="7758945" cy="1271502"/>
          </a:xfrm>
          <a:prstGeom prst="rect">
            <a:avLst/>
          </a:prstGeom>
        </p:spPr>
        <p:txBody>
          <a:bodyPr wrap="square" lIns="0" tIns="0" rIns="0" bIns="0" rtlCol="0" anchor="t">
            <a:spAutoFit/>
          </a:bodyPr>
          <a:lstStyle/>
          <a:p>
            <a:pPr>
              <a:lnSpc>
                <a:spcPts val="2520"/>
              </a:lnSpc>
            </a:pPr>
            <a:r>
              <a:rPr lang="en-US" sz="1800" dirty="0">
                <a:solidFill>
                  <a:srgbClr val="000000"/>
                </a:solidFill>
                <a:latin typeface="Garet Light"/>
              </a:rPr>
              <a:t>Reference</a:t>
            </a:r>
          </a:p>
          <a:p>
            <a:pPr>
              <a:lnSpc>
                <a:spcPts val="2520"/>
              </a:lnSpc>
              <a:spcBef>
                <a:spcPct val="0"/>
              </a:spcBef>
            </a:pPr>
            <a:r>
              <a:rPr lang="en-US" sz="1800" dirty="0">
                <a:solidFill>
                  <a:srgbClr val="000000"/>
                </a:solidFill>
                <a:latin typeface="Garet Light"/>
              </a:rPr>
              <a:t>Qwest - http://</a:t>
            </a:r>
            <a:r>
              <a:rPr lang="en-US" sz="1800" dirty="0" err="1">
                <a:solidFill>
                  <a:srgbClr val="000000"/>
                </a:solidFill>
                <a:latin typeface="Garet Light"/>
              </a:rPr>
              <a:t>www.qwest.com</a:t>
            </a:r>
            <a:r>
              <a:rPr lang="en-US" sz="1800" dirty="0">
                <a:solidFill>
                  <a:srgbClr val="000000"/>
                </a:solidFill>
                <a:latin typeface="Garet Light"/>
              </a:rPr>
              <a:t>/legal/</a:t>
            </a:r>
            <a:r>
              <a:rPr lang="en-US" sz="1800" dirty="0" err="1">
                <a:solidFill>
                  <a:srgbClr val="000000"/>
                </a:solidFill>
                <a:latin typeface="Garet Light"/>
              </a:rPr>
              <a:t>peering_na.html</a:t>
            </a:r>
            <a:endParaRPr lang="en-US" sz="1800" dirty="0">
              <a:solidFill>
                <a:srgbClr val="000000"/>
              </a:solidFill>
              <a:latin typeface="Garet Light"/>
            </a:endParaRPr>
          </a:p>
          <a:p>
            <a:pPr>
              <a:lnSpc>
                <a:spcPts val="2520"/>
              </a:lnSpc>
              <a:spcBef>
                <a:spcPct val="0"/>
              </a:spcBef>
            </a:pPr>
            <a:r>
              <a:rPr lang="en-US" sz="1800" dirty="0">
                <a:solidFill>
                  <a:srgbClr val="000000"/>
                </a:solidFill>
                <a:latin typeface="Garet Light"/>
              </a:rPr>
              <a:t>AT&amp;T - http://</a:t>
            </a:r>
            <a:r>
              <a:rPr lang="en-US" sz="1800" dirty="0" err="1">
                <a:solidFill>
                  <a:srgbClr val="000000"/>
                </a:solidFill>
                <a:latin typeface="Garet Light"/>
              </a:rPr>
              <a:t>www.corp.att.com</a:t>
            </a:r>
            <a:r>
              <a:rPr lang="en-US" sz="1800" dirty="0">
                <a:solidFill>
                  <a:srgbClr val="000000"/>
                </a:solidFill>
                <a:latin typeface="Garet Light"/>
              </a:rPr>
              <a:t>/peering/</a:t>
            </a:r>
          </a:p>
          <a:p>
            <a:pPr>
              <a:lnSpc>
                <a:spcPts val="2520"/>
              </a:lnSpc>
              <a:spcBef>
                <a:spcPct val="0"/>
              </a:spcBef>
            </a:pPr>
            <a:r>
              <a:rPr lang="en-US" sz="1800" dirty="0">
                <a:solidFill>
                  <a:srgbClr val="000000"/>
                </a:solidFill>
                <a:latin typeface="Garet Light"/>
              </a:rPr>
              <a:t>Verizon - http://</a:t>
            </a:r>
            <a:r>
              <a:rPr lang="en-US" sz="1800" dirty="0" err="1">
                <a:solidFill>
                  <a:srgbClr val="000000"/>
                </a:solidFill>
                <a:latin typeface="Garet Light"/>
              </a:rPr>
              <a:t>www.verizonbusiness.com</a:t>
            </a:r>
            <a:r>
              <a:rPr lang="en-US" sz="1800" dirty="0">
                <a:solidFill>
                  <a:srgbClr val="000000"/>
                </a:solidFill>
                <a:latin typeface="Garet Light"/>
              </a:rPr>
              <a:t>/terms/peering/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718737" y="896006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221178" y="1211767"/>
            <a:ext cx="7983270" cy="1194153"/>
          </a:xfrm>
          <a:prstGeom prst="rect">
            <a:avLst/>
          </a:prstGeom>
        </p:spPr>
        <p:txBody>
          <a:bodyPr lIns="0" tIns="0" rIns="0" bIns="0" rtlCol="0" anchor="t">
            <a:spAutoFit/>
          </a:bodyPr>
          <a:lstStyle/>
          <a:p>
            <a:pPr algn="ctr">
              <a:lnSpc>
                <a:spcPts val="9780"/>
              </a:lnSpc>
            </a:pPr>
            <a:r>
              <a:rPr lang="en-US" sz="6986">
                <a:solidFill>
                  <a:srgbClr val="000000"/>
                </a:solidFill>
                <a:latin typeface="Garet Light"/>
              </a:rPr>
              <a:t>Case Study</a:t>
            </a:r>
          </a:p>
        </p:txBody>
      </p:sp>
      <p:sp>
        <p:nvSpPr>
          <p:cNvPr id="14" name="TextBox 14"/>
          <p:cNvSpPr txBox="1"/>
          <p:nvPr/>
        </p:nvSpPr>
        <p:spPr>
          <a:xfrm>
            <a:off x="2997898" y="2902181"/>
            <a:ext cx="12487072" cy="29108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Garet Bold"/>
              </a:rPr>
              <a:t>International Story.</a:t>
            </a:r>
            <a:r>
              <a:rPr lang="en-US" sz="2400">
                <a:solidFill>
                  <a:srgbClr val="000000"/>
                </a:solidFill>
                <a:latin typeface="Garet Light"/>
              </a:rPr>
              <a:t> For example, a large international ISP built into Brazil and was able to negotiate peering with the dominant regional Tier 1 ISPs, with the argument that it did not represent a serious threat to their home market, and that the free access to its international customers would be beneficial. Once established in that region, the international ISP obtained transit contracts with a few customers within the region, and that traffic traversed the peering connection.</a:t>
            </a:r>
          </a:p>
        </p:txBody>
      </p:sp>
      <p:sp>
        <p:nvSpPr>
          <p:cNvPr id="15" name="TextBox 15"/>
          <p:cNvSpPr txBox="1"/>
          <p:nvPr/>
        </p:nvSpPr>
        <p:spPr>
          <a:xfrm>
            <a:off x="2997898" y="6468323"/>
            <a:ext cx="12487072" cy="24917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Garet Bold"/>
              </a:rPr>
              <a:t>Telecom Italia</a:t>
            </a:r>
            <a:r>
              <a:rPr lang="en-US" sz="2400">
                <a:solidFill>
                  <a:srgbClr val="000000"/>
                </a:solidFill>
                <a:latin typeface="Garet Light"/>
              </a:rPr>
              <a:t>. One exception to the Regional Tier 1 ISPs doesn’t peer rule exists in Italy. Telecom Italia is a formerly state-owned telephone company and Regional Tier 1 ISP in Italy. They peer openly in the region, preferring one interconnect point, but accepting multiple if the peer prefers. This is exactly the opposite of every story heard elsewhere in the world.</a:t>
            </a:r>
          </a:p>
          <a:p>
            <a:pPr algn="ctr">
              <a:lnSpc>
                <a:spcPts val="3359"/>
              </a:lnSpc>
              <a:spcBef>
                <a:spcPct val="0"/>
              </a:spcBef>
            </a:pPr>
            <a:endParaRPr lang="en-US" sz="2400">
              <a:solidFill>
                <a:srgbClr val="000000"/>
              </a:solidFill>
              <a:latin typeface="Garet Light"/>
            </a:endParaRPr>
          </a:p>
        </p:txBody>
      </p:sp>
      <p:sp>
        <p:nvSpPr>
          <p:cNvPr id="17" name="TextBox 16">
            <a:extLst>
              <a:ext uri="{FF2B5EF4-FFF2-40B4-BE49-F238E27FC236}">
                <a16:creationId xmlns:a16="http://schemas.microsoft.com/office/drawing/2014/main" id="{20C93C7B-0312-205E-6FD0-B1EC9DA4D917}"/>
              </a:ext>
            </a:extLst>
          </p:cNvPr>
          <p:cNvSpPr txBox="1"/>
          <p:nvPr/>
        </p:nvSpPr>
        <p:spPr>
          <a:xfrm>
            <a:off x="14782800" y="9770506"/>
            <a:ext cx="9721516" cy="369332"/>
          </a:xfrm>
          <a:prstGeom prst="rect">
            <a:avLst/>
          </a:prstGeom>
          <a:noFill/>
        </p:spPr>
        <p:txBody>
          <a:bodyPr wrap="square">
            <a:spAutoFit/>
          </a:bodyPr>
          <a:lstStyle/>
          <a:p>
            <a:r>
              <a:rPr lang="en-US" sz="1800" dirty="0">
                <a:solidFill>
                  <a:srgbClr val="000000"/>
                </a:solidFill>
                <a:latin typeface="Garet Light"/>
              </a:rPr>
              <a:t>Source: </a:t>
            </a:r>
            <a:r>
              <a:rPr lang="en-US" sz="1800" dirty="0" err="1">
                <a:solidFill>
                  <a:srgbClr val="000000"/>
                </a:solidFill>
                <a:latin typeface="Garet Light"/>
              </a:rPr>
              <a:t>drpeering.net</a:t>
            </a:r>
            <a:endParaRPr lang="en-MM"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6062180" y="9069973"/>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2370883" y="2695954"/>
            <a:ext cx="5320400" cy="3993650"/>
          </a:xfrm>
          <a:custGeom>
            <a:avLst/>
            <a:gdLst/>
            <a:ahLst/>
            <a:cxnLst/>
            <a:rect l="l" t="t" r="r" b="b"/>
            <a:pathLst>
              <a:path w="5320400" h="3993650">
                <a:moveTo>
                  <a:pt x="0" y="0"/>
                </a:moveTo>
                <a:lnTo>
                  <a:pt x="5320399" y="0"/>
                </a:lnTo>
                <a:lnTo>
                  <a:pt x="5320399" y="3993651"/>
                </a:lnTo>
                <a:lnTo>
                  <a:pt x="0" y="3993651"/>
                </a:lnTo>
                <a:lnTo>
                  <a:pt x="0" y="0"/>
                </a:lnTo>
                <a:close/>
              </a:path>
            </a:pathLst>
          </a:custGeom>
          <a:blipFill>
            <a:blip r:embed="rId6"/>
            <a:stretch>
              <a:fillRect/>
            </a:stretch>
          </a:blipFill>
        </p:spPr>
      </p:sp>
      <p:sp>
        <p:nvSpPr>
          <p:cNvPr id="14" name="TextBox 14"/>
          <p:cNvSpPr txBox="1"/>
          <p:nvPr/>
        </p:nvSpPr>
        <p:spPr>
          <a:xfrm>
            <a:off x="-754503" y="1184873"/>
            <a:ext cx="7983270" cy="1194153"/>
          </a:xfrm>
          <a:prstGeom prst="rect">
            <a:avLst/>
          </a:prstGeom>
        </p:spPr>
        <p:txBody>
          <a:bodyPr lIns="0" tIns="0" rIns="0" bIns="0" rtlCol="0" anchor="t">
            <a:spAutoFit/>
          </a:bodyPr>
          <a:lstStyle/>
          <a:p>
            <a:pPr algn="ctr">
              <a:lnSpc>
                <a:spcPts val="9780"/>
              </a:lnSpc>
            </a:pPr>
            <a:r>
              <a:rPr lang="en-US" sz="6986">
                <a:solidFill>
                  <a:srgbClr val="000000"/>
                </a:solidFill>
                <a:latin typeface="Garet Light"/>
              </a:rPr>
              <a:t>Tier 2 ISPs</a:t>
            </a:r>
          </a:p>
        </p:txBody>
      </p:sp>
      <p:sp>
        <p:nvSpPr>
          <p:cNvPr id="15" name="TextBox 15"/>
          <p:cNvSpPr txBox="1"/>
          <p:nvPr/>
        </p:nvSpPr>
        <p:spPr>
          <a:xfrm>
            <a:off x="13991965" y="7155966"/>
            <a:ext cx="2078236" cy="33972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aret Light"/>
              </a:rPr>
              <a:t>Tier 2 ISP Model</a:t>
            </a:r>
          </a:p>
        </p:txBody>
      </p:sp>
      <p:sp>
        <p:nvSpPr>
          <p:cNvPr id="16" name="TextBox 16"/>
          <p:cNvSpPr txBox="1"/>
          <p:nvPr/>
        </p:nvSpPr>
        <p:spPr>
          <a:xfrm>
            <a:off x="1184905" y="4391501"/>
            <a:ext cx="7112801" cy="1291379"/>
          </a:xfrm>
          <a:prstGeom prst="rect">
            <a:avLst/>
          </a:prstGeom>
        </p:spPr>
        <p:txBody>
          <a:bodyPr lIns="0" tIns="0" rIns="0" bIns="0" rtlCol="0" anchor="t">
            <a:spAutoFit/>
          </a:bodyPr>
          <a:lstStyle/>
          <a:p>
            <a:pPr>
              <a:lnSpc>
                <a:spcPts val="3359"/>
              </a:lnSpc>
            </a:pPr>
            <a:r>
              <a:rPr lang="en-US" sz="2400" dirty="0">
                <a:solidFill>
                  <a:srgbClr val="000000"/>
                </a:solidFill>
                <a:latin typeface="Garet Bold"/>
              </a:rPr>
              <a:t>Peering Motivation</a:t>
            </a:r>
          </a:p>
          <a:p>
            <a:pPr marL="518160" lvl="1" indent="-259080">
              <a:lnSpc>
                <a:spcPts val="3359"/>
              </a:lnSpc>
              <a:buFont typeface="Arial"/>
              <a:buChar char="•"/>
            </a:pPr>
            <a:r>
              <a:rPr lang="en-US" sz="2400" dirty="0">
                <a:solidFill>
                  <a:srgbClr val="000000"/>
                </a:solidFill>
                <a:latin typeface="Garet Light"/>
              </a:rPr>
              <a:t>Tier 2 ISPs motivate to peer in region to reduce the transits cost.</a:t>
            </a:r>
          </a:p>
        </p:txBody>
      </p:sp>
      <p:sp>
        <p:nvSpPr>
          <p:cNvPr id="17" name="TextBox 17"/>
          <p:cNvSpPr txBox="1"/>
          <p:nvPr/>
        </p:nvSpPr>
        <p:spPr>
          <a:xfrm>
            <a:off x="1184905" y="6380408"/>
            <a:ext cx="7758945" cy="855362"/>
          </a:xfrm>
          <a:prstGeom prst="rect">
            <a:avLst/>
          </a:prstGeom>
        </p:spPr>
        <p:txBody>
          <a:bodyPr lIns="0" tIns="0" rIns="0" bIns="0" rtlCol="0" anchor="t">
            <a:spAutoFit/>
          </a:bodyPr>
          <a:lstStyle/>
          <a:p>
            <a:pPr>
              <a:lnSpc>
                <a:spcPts val="3359"/>
              </a:lnSpc>
            </a:pPr>
            <a:r>
              <a:rPr lang="en-US" sz="2400" dirty="0">
                <a:solidFill>
                  <a:srgbClr val="000000"/>
                </a:solidFill>
                <a:latin typeface="Garet Bold"/>
              </a:rPr>
              <a:t>Peering Policy</a:t>
            </a:r>
          </a:p>
          <a:p>
            <a:pPr marL="518160" lvl="1" indent="-259080">
              <a:lnSpc>
                <a:spcPts val="3359"/>
              </a:lnSpc>
              <a:buFont typeface="Arial"/>
              <a:buChar char="•"/>
            </a:pPr>
            <a:r>
              <a:rPr lang="en-US" sz="2400" dirty="0">
                <a:solidFill>
                  <a:srgbClr val="000000"/>
                </a:solidFill>
                <a:latin typeface="Garet Light"/>
              </a:rPr>
              <a:t>“Open” Peering or “Selective” Peering Policy</a:t>
            </a:r>
          </a:p>
        </p:txBody>
      </p:sp>
      <p:sp>
        <p:nvSpPr>
          <p:cNvPr id="18" name="TextBox 18"/>
          <p:cNvSpPr txBox="1"/>
          <p:nvPr/>
        </p:nvSpPr>
        <p:spPr>
          <a:xfrm>
            <a:off x="580147" y="7433666"/>
            <a:ext cx="6811254" cy="1705595"/>
          </a:xfrm>
          <a:prstGeom prst="rect">
            <a:avLst/>
          </a:prstGeom>
        </p:spPr>
        <p:txBody>
          <a:bodyPr wrap="square" lIns="0" tIns="0" rIns="0" bIns="0" rtlCol="0" anchor="t">
            <a:spAutoFit/>
          </a:bodyPr>
          <a:lstStyle/>
          <a:p>
            <a:pPr>
              <a:lnSpc>
                <a:spcPts val="2520"/>
              </a:lnSpc>
            </a:pPr>
            <a:r>
              <a:rPr lang="en-US" sz="1800" dirty="0">
                <a:solidFill>
                  <a:srgbClr val="000000"/>
                </a:solidFill>
                <a:latin typeface="Garet Light"/>
              </a:rPr>
              <a:t>Reference</a:t>
            </a:r>
          </a:p>
          <a:p>
            <a:pPr algn="l"/>
            <a:br>
              <a:rPr lang="en-US" dirty="0">
                <a:solidFill>
                  <a:srgbClr val="000000"/>
                </a:solidFill>
                <a:latin typeface="Garet Light"/>
              </a:rPr>
            </a:br>
            <a:r>
              <a:rPr lang="en-US" u="sng" dirty="0">
                <a:solidFill>
                  <a:srgbClr val="000000"/>
                </a:solidFill>
                <a:latin typeface="Garet Light"/>
              </a:rPr>
              <a:t>Example of Open Peering Policies</a:t>
            </a:r>
          </a:p>
          <a:p>
            <a:pPr algn="l"/>
            <a:r>
              <a:rPr lang="en-US" dirty="0">
                <a:solidFill>
                  <a:srgbClr val="000000"/>
                </a:solidFill>
                <a:latin typeface="Garet Light"/>
              </a:rPr>
              <a:t>CAIW </a:t>
            </a:r>
            <a:r>
              <a:rPr lang="en-US" dirty="0" err="1">
                <a:solidFill>
                  <a:srgbClr val="000000"/>
                </a:solidFill>
                <a:latin typeface="Garet Light"/>
              </a:rPr>
              <a:t>Netwerken</a:t>
            </a:r>
            <a:r>
              <a:rPr lang="en-US" dirty="0">
                <a:solidFill>
                  <a:srgbClr val="000000"/>
                </a:solidFill>
                <a:latin typeface="Garet Light"/>
              </a:rPr>
              <a:t> - </a:t>
            </a:r>
            <a:r>
              <a:rPr lang="en-US" dirty="0">
                <a:solidFill>
                  <a:srgbClr val="000000"/>
                </a:solidFill>
                <a:latin typeface="Garet Light"/>
                <a:hlinkClick r:id="rId7" tooltip="http://www.as15435.net/pp/"/>
              </a:rPr>
              <a:t>http://www.as15435.net/pp/ </a:t>
            </a:r>
            <a:endParaRPr lang="en-US" dirty="0">
              <a:solidFill>
                <a:srgbClr val="000000"/>
              </a:solidFill>
              <a:latin typeface="Garet Light"/>
            </a:endParaRPr>
          </a:p>
          <a:p>
            <a:pPr algn="l"/>
            <a:r>
              <a:rPr lang="en-US" dirty="0" err="1">
                <a:solidFill>
                  <a:srgbClr val="000000"/>
                </a:solidFill>
                <a:latin typeface="Garet Light"/>
              </a:rPr>
              <a:t>WISCNet</a:t>
            </a:r>
            <a:r>
              <a:rPr lang="en-US" dirty="0">
                <a:solidFill>
                  <a:srgbClr val="000000"/>
                </a:solidFill>
                <a:latin typeface="Garet Light"/>
              </a:rPr>
              <a:t> - </a:t>
            </a:r>
            <a:r>
              <a:rPr lang="en-US" dirty="0">
                <a:solidFill>
                  <a:srgbClr val="000000"/>
                </a:solidFill>
                <a:latin typeface="Garet Light"/>
                <a:hlinkClick r:id="rId8" tooltip="http://www.eng.wiscnet.net/peering/"/>
              </a:rPr>
              <a:t>http://www.eng.wiscnet.net/peering/ </a:t>
            </a:r>
            <a:endParaRPr lang="en-US" dirty="0">
              <a:solidFill>
                <a:srgbClr val="000000"/>
              </a:solidFill>
              <a:latin typeface="Garet Light"/>
            </a:endParaRPr>
          </a:p>
          <a:p>
            <a:pPr algn="l"/>
            <a:r>
              <a:rPr lang="en-US" dirty="0" err="1">
                <a:solidFill>
                  <a:srgbClr val="000000"/>
                </a:solidFill>
                <a:latin typeface="Garet Light"/>
              </a:rPr>
              <a:t>NetAccess</a:t>
            </a:r>
            <a:r>
              <a:rPr lang="en-US" dirty="0">
                <a:solidFill>
                  <a:srgbClr val="000000"/>
                </a:solidFill>
                <a:latin typeface="Garet Light"/>
              </a:rPr>
              <a:t> : </a:t>
            </a:r>
            <a:r>
              <a:rPr lang="en-US" dirty="0">
                <a:solidFill>
                  <a:srgbClr val="000000"/>
                </a:solidFill>
                <a:latin typeface="Garet Light"/>
                <a:hlinkClick r:id="rId9" tooltip="http://www.nac.net/eng/peering.asp"/>
              </a:rPr>
              <a:t>http://www.nac.net/eng/peering.asp </a:t>
            </a:r>
            <a:endParaRPr lang="en-US" dirty="0">
              <a:solidFill>
                <a:srgbClr val="000000"/>
              </a:solidFill>
              <a:latin typeface="Garet Light"/>
            </a:endParaRPr>
          </a:p>
        </p:txBody>
      </p:sp>
      <p:sp>
        <p:nvSpPr>
          <p:cNvPr id="19" name="TextBox 16">
            <a:extLst>
              <a:ext uri="{FF2B5EF4-FFF2-40B4-BE49-F238E27FC236}">
                <a16:creationId xmlns:a16="http://schemas.microsoft.com/office/drawing/2014/main" id="{59FA98F8-1C11-240F-20B0-FDDD6E6495B1}"/>
              </a:ext>
            </a:extLst>
          </p:cNvPr>
          <p:cNvSpPr txBox="1"/>
          <p:nvPr/>
        </p:nvSpPr>
        <p:spPr>
          <a:xfrm>
            <a:off x="1028700" y="2499522"/>
            <a:ext cx="11010900" cy="855362"/>
          </a:xfrm>
          <a:prstGeom prst="rect">
            <a:avLst/>
          </a:prstGeom>
        </p:spPr>
        <p:txBody>
          <a:bodyPr wrap="square" lIns="0" tIns="0" rIns="0" bIns="0" rtlCol="0" anchor="t">
            <a:spAutoFit/>
          </a:bodyPr>
          <a:lstStyle/>
          <a:p>
            <a:pPr>
              <a:lnSpc>
                <a:spcPts val="3359"/>
              </a:lnSpc>
            </a:pPr>
            <a:r>
              <a:rPr lang="en-US" sz="2400" dirty="0">
                <a:solidFill>
                  <a:srgbClr val="000000"/>
                </a:solidFill>
                <a:latin typeface="Garet Light"/>
              </a:rPr>
              <a:t>Tier 2 ISPs need to purchase Transit to access some part of the internet regions.</a:t>
            </a:r>
          </a:p>
        </p:txBody>
      </p:sp>
      <p:sp>
        <p:nvSpPr>
          <p:cNvPr id="20" name="TextBox 18">
            <a:extLst>
              <a:ext uri="{FF2B5EF4-FFF2-40B4-BE49-F238E27FC236}">
                <a16:creationId xmlns:a16="http://schemas.microsoft.com/office/drawing/2014/main" id="{4F889F74-9C1A-1381-C6A3-ACC47DB62987}"/>
              </a:ext>
            </a:extLst>
          </p:cNvPr>
          <p:cNvSpPr txBox="1"/>
          <p:nvPr/>
        </p:nvSpPr>
        <p:spPr>
          <a:xfrm>
            <a:off x="8207044" y="7433665"/>
            <a:ext cx="9852356" cy="2813591"/>
          </a:xfrm>
          <a:prstGeom prst="rect">
            <a:avLst/>
          </a:prstGeom>
        </p:spPr>
        <p:txBody>
          <a:bodyPr wrap="square" lIns="0" tIns="0" rIns="0" bIns="0" rtlCol="0" anchor="t">
            <a:spAutoFit/>
          </a:bodyPr>
          <a:lstStyle/>
          <a:p>
            <a:pPr>
              <a:lnSpc>
                <a:spcPts val="2520"/>
              </a:lnSpc>
            </a:pPr>
            <a:endParaRPr lang="en-US" sz="1800" dirty="0">
              <a:solidFill>
                <a:srgbClr val="000000"/>
              </a:solidFill>
              <a:latin typeface="Garet Light"/>
            </a:endParaRPr>
          </a:p>
          <a:p>
            <a:pPr algn="l"/>
            <a:br>
              <a:rPr lang="en-US" dirty="0">
                <a:solidFill>
                  <a:srgbClr val="000000"/>
                </a:solidFill>
                <a:latin typeface="Garet Light"/>
              </a:rPr>
            </a:br>
            <a:r>
              <a:rPr lang="en-US" u="sng" dirty="0">
                <a:solidFill>
                  <a:srgbClr val="000000"/>
                </a:solidFill>
                <a:latin typeface="Garet Light"/>
              </a:rPr>
              <a:t>Example of Selective Peering Policies</a:t>
            </a:r>
          </a:p>
          <a:p>
            <a:pPr algn="l"/>
            <a:r>
              <a:rPr lang="en-US" dirty="0">
                <a:solidFill>
                  <a:srgbClr val="000000"/>
                </a:solidFill>
                <a:latin typeface="Garet Light"/>
              </a:rPr>
              <a:t>peer1 - </a:t>
            </a:r>
            <a:r>
              <a:rPr lang="en-US" dirty="0">
                <a:solidFill>
                  <a:srgbClr val="000000"/>
                </a:solidFill>
                <a:latin typeface="Garet Light"/>
                <a:hlinkClick r:id="rId10" tooltip="http://www.peer1.com/infrastructure/peering.php">
                  <a:extLst>
                    <a:ext uri="{A12FA001-AC4F-418D-AE19-62706E023703}">
                      <ahyp:hlinkClr xmlns:ahyp="http://schemas.microsoft.com/office/drawing/2018/hyperlinkcolor" val="tx"/>
                    </a:ext>
                  </a:extLst>
                </a:hlinkClick>
              </a:rPr>
              <a:t>http://www.peer1.com/infrastructure/peering.php</a:t>
            </a:r>
            <a:endParaRPr lang="en-US" dirty="0">
              <a:solidFill>
                <a:srgbClr val="000000"/>
              </a:solidFill>
              <a:latin typeface="Garet Light"/>
            </a:endParaRPr>
          </a:p>
          <a:p>
            <a:pPr algn="l"/>
            <a:r>
              <a:rPr lang="en-US" dirty="0">
                <a:solidFill>
                  <a:srgbClr val="000000"/>
                </a:solidFill>
                <a:latin typeface="Garet Light"/>
              </a:rPr>
              <a:t>Bouygues Telecom - </a:t>
            </a:r>
            <a:r>
              <a:rPr lang="en-US" dirty="0">
                <a:solidFill>
                  <a:srgbClr val="000000"/>
                </a:solidFill>
                <a:latin typeface="Garet Light"/>
                <a:hlinkClick r:id="rId11" tooltip="http://peering.as5410.net">
                  <a:extLst>
                    <a:ext uri="{A12FA001-AC4F-418D-AE19-62706E023703}">
                      <ahyp:hlinkClr xmlns:ahyp="http://schemas.microsoft.com/office/drawing/2018/hyperlinkcolor" val="tx"/>
                    </a:ext>
                  </a:extLst>
                </a:hlinkClick>
              </a:rPr>
              <a:t>http://peering.as5410.net</a:t>
            </a:r>
            <a:r>
              <a:rPr lang="en-US" dirty="0">
                <a:solidFill>
                  <a:srgbClr val="000000"/>
                </a:solidFill>
                <a:latin typeface="Garet Light"/>
              </a:rPr>
              <a:t>/</a:t>
            </a:r>
          </a:p>
          <a:p>
            <a:pPr algn="l"/>
            <a:r>
              <a:rPr lang="en-US" dirty="0">
                <a:solidFill>
                  <a:srgbClr val="000000"/>
                </a:solidFill>
                <a:latin typeface="Garet Light"/>
              </a:rPr>
              <a:t>BT - </a:t>
            </a:r>
            <a:r>
              <a:rPr lang="en-US" dirty="0">
                <a:solidFill>
                  <a:srgbClr val="000000"/>
                </a:solidFill>
                <a:latin typeface="Garet Light"/>
                <a:hlinkClick r:id="rId12" tooltip="http://www.bt.net/info/peering.shtml">
                  <a:extLst>
                    <a:ext uri="{A12FA001-AC4F-418D-AE19-62706E023703}">
                      <ahyp:hlinkClr xmlns:ahyp="http://schemas.microsoft.com/office/drawing/2018/hyperlinkcolor" val="tx"/>
                    </a:ext>
                  </a:extLst>
                </a:hlinkClick>
              </a:rPr>
              <a:t>http://www.bt.net/info/peering.shtml</a:t>
            </a:r>
            <a:endParaRPr lang="en-US" dirty="0">
              <a:solidFill>
                <a:srgbClr val="000000"/>
              </a:solidFill>
              <a:latin typeface="Garet Light"/>
            </a:endParaRPr>
          </a:p>
          <a:p>
            <a:pPr algn="l"/>
            <a:r>
              <a:rPr lang="en-US" dirty="0" err="1">
                <a:solidFill>
                  <a:srgbClr val="000000"/>
                </a:solidFill>
                <a:latin typeface="Garet Light"/>
              </a:rPr>
              <a:t>EasyNet</a:t>
            </a:r>
            <a:r>
              <a:rPr lang="en-US" dirty="0">
                <a:solidFill>
                  <a:srgbClr val="000000"/>
                </a:solidFill>
                <a:latin typeface="Garet Light"/>
              </a:rPr>
              <a:t> - </a:t>
            </a:r>
            <a:r>
              <a:rPr lang="en-US" dirty="0">
                <a:solidFill>
                  <a:srgbClr val="000000"/>
                </a:solidFill>
                <a:latin typeface="Garet Light"/>
                <a:hlinkClick r:id="rId13" tooltip="http://www.noc.easynet.net/network/public/peering.php">
                  <a:extLst>
                    <a:ext uri="{A12FA001-AC4F-418D-AE19-62706E023703}">
                      <ahyp:hlinkClr xmlns:ahyp="http://schemas.microsoft.com/office/drawing/2018/hyperlinkcolor" val="tx"/>
                    </a:ext>
                  </a:extLst>
                </a:hlinkClick>
              </a:rPr>
              <a:t>http://www.noc.easynet.net/network/public/peering.php</a:t>
            </a:r>
            <a:endParaRPr lang="en-US" dirty="0">
              <a:solidFill>
                <a:srgbClr val="000000"/>
              </a:solidFill>
              <a:latin typeface="Garet Light"/>
            </a:endParaRPr>
          </a:p>
          <a:p>
            <a:pPr algn="l"/>
            <a:r>
              <a:rPr lang="en-US" dirty="0" err="1">
                <a:solidFill>
                  <a:srgbClr val="000000"/>
                </a:solidFill>
                <a:latin typeface="Garet Light"/>
              </a:rPr>
              <a:t>AboveNet</a:t>
            </a:r>
            <a:r>
              <a:rPr lang="en-US" dirty="0">
                <a:solidFill>
                  <a:srgbClr val="000000"/>
                </a:solidFill>
                <a:latin typeface="Garet Light"/>
              </a:rPr>
              <a:t> - </a:t>
            </a:r>
            <a:r>
              <a:rPr lang="en-US" dirty="0">
                <a:solidFill>
                  <a:srgbClr val="000000"/>
                </a:solidFill>
                <a:latin typeface="Garet Light"/>
                <a:hlinkClick r:id="rId14" tooltip="http://www.abovenet.com/peering/">
                  <a:extLst>
                    <a:ext uri="{A12FA001-AC4F-418D-AE19-62706E023703}">
                      <ahyp:hlinkClr xmlns:ahyp="http://schemas.microsoft.com/office/drawing/2018/hyperlinkcolor" val="tx"/>
                    </a:ext>
                  </a:extLst>
                </a:hlinkClick>
              </a:rPr>
              <a:t>http://www.abovenet.com/peering/</a:t>
            </a:r>
            <a:r>
              <a:rPr lang="en-US" dirty="0">
                <a:solidFill>
                  <a:srgbClr val="000000"/>
                </a:solidFill>
                <a:latin typeface="Garet Light"/>
              </a:rPr>
              <a:t> </a:t>
            </a:r>
          </a:p>
          <a:p>
            <a:pPr algn="l"/>
            <a:r>
              <a:rPr lang="en-US" dirty="0">
                <a:solidFill>
                  <a:srgbClr val="000000"/>
                </a:solidFill>
                <a:latin typeface="Garet Light"/>
              </a:rPr>
              <a:t>Comcast - </a:t>
            </a:r>
            <a:r>
              <a:rPr lang="en-US" dirty="0">
                <a:solidFill>
                  <a:srgbClr val="000000"/>
                </a:solidFill>
                <a:latin typeface="Garet Light"/>
                <a:hlinkClick r:id="rId15" tooltip="http://www.comcast.com/peering/">
                  <a:extLst>
                    <a:ext uri="{A12FA001-AC4F-418D-AE19-62706E023703}">
                      <ahyp:hlinkClr xmlns:ahyp="http://schemas.microsoft.com/office/drawing/2018/hyperlinkcolor" val="tx"/>
                    </a:ext>
                  </a:extLst>
                </a:hlinkClick>
              </a:rPr>
              <a:t>http://www.comcast.com/peering/</a:t>
            </a:r>
            <a:endParaRPr lang="en-US" dirty="0">
              <a:solidFill>
                <a:srgbClr val="000000"/>
              </a:solidFill>
              <a:latin typeface="Garet Light"/>
            </a:endParaRPr>
          </a:p>
          <a:p>
            <a:pPr algn="l"/>
            <a:endParaRPr lang="en-US" dirty="0">
              <a:solidFill>
                <a:srgbClr val="000000"/>
              </a:solidFill>
              <a:latin typeface="Garet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909913" y="9623167"/>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749670" y="1112490"/>
            <a:ext cx="7983270" cy="1211357"/>
          </a:xfrm>
          <a:prstGeom prst="rect">
            <a:avLst/>
          </a:prstGeom>
        </p:spPr>
        <p:txBody>
          <a:bodyPr lIns="0" tIns="0" rIns="0" bIns="0" rtlCol="0" anchor="t">
            <a:spAutoFit/>
          </a:bodyPr>
          <a:lstStyle/>
          <a:p>
            <a:pPr algn="ctr">
              <a:lnSpc>
                <a:spcPts val="9780"/>
              </a:lnSpc>
            </a:pPr>
            <a:r>
              <a:rPr lang="en-US" sz="6986" dirty="0">
                <a:solidFill>
                  <a:srgbClr val="000000"/>
                </a:solidFill>
                <a:latin typeface="Garet Light"/>
              </a:rPr>
              <a:t>Content Provider</a:t>
            </a:r>
          </a:p>
        </p:txBody>
      </p:sp>
      <p:sp>
        <p:nvSpPr>
          <p:cNvPr id="15" name="TextBox 15"/>
          <p:cNvSpPr txBox="1"/>
          <p:nvPr/>
        </p:nvSpPr>
        <p:spPr>
          <a:xfrm>
            <a:off x="12730576" y="7370121"/>
            <a:ext cx="4928028" cy="346249"/>
          </a:xfrm>
          <a:prstGeom prst="rect">
            <a:avLst/>
          </a:prstGeom>
        </p:spPr>
        <p:txBody>
          <a:bodyPr wrap="square" lIns="0" tIns="0" rIns="0" bIns="0" rtlCol="0" anchor="t">
            <a:spAutoFit/>
          </a:bodyPr>
          <a:lstStyle/>
          <a:p>
            <a:pPr algn="ctr">
              <a:lnSpc>
                <a:spcPts val="2800"/>
              </a:lnSpc>
              <a:spcBef>
                <a:spcPct val="0"/>
              </a:spcBef>
            </a:pPr>
            <a:r>
              <a:rPr lang="en-US" sz="2000" dirty="0">
                <a:solidFill>
                  <a:srgbClr val="000000"/>
                </a:solidFill>
                <a:latin typeface="Garet Light"/>
              </a:rPr>
              <a:t>Content Provider Model</a:t>
            </a:r>
          </a:p>
        </p:txBody>
      </p:sp>
      <p:sp>
        <p:nvSpPr>
          <p:cNvPr id="16" name="TextBox 16"/>
          <p:cNvSpPr txBox="1"/>
          <p:nvPr/>
        </p:nvSpPr>
        <p:spPr>
          <a:xfrm>
            <a:off x="973995" y="3580174"/>
            <a:ext cx="7112801" cy="855362"/>
          </a:xfrm>
          <a:prstGeom prst="rect">
            <a:avLst/>
          </a:prstGeom>
        </p:spPr>
        <p:txBody>
          <a:bodyPr lIns="0" tIns="0" rIns="0" bIns="0" rtlCol="0" anchor="t">
            <a:spAutoFit/>
          </a:bodyPr>
          <a:lstStyle/>
          <a:p>
            <a:pPr>
              <a:lnSpc>
                <a:spcPts val="3359"/>
              </a:lnSpc>
            </a:pPr>
            <a:r>
              <a:rPr lang="en-US" sz="2400" dirty="0">
                <a:solidFill>
                  <a:srgbClr val="000000"/>
                </a:solidFill>
                <a:latin typeface="Garet Bold"/>
              </a:rPr>
              <a:t>Peering Motivation</a:t>
            </a:r>
          </a:p>
          <a:p>
            <a:pPr marL="800100" lvl="1" indent="-342900">
              <a:lnSpc>
                <a:spcPts val="3359"/>
              </a:lnSpc>
              <a:buFont typeface="Arial" panose="020B0604020202020204" pitchFamily="34" charset="0"/>
              <a:buChar char="•"/>
            </a:pPr>
            <a:r>
              <a:rPr lang="en-US" sz="2400" dirty="0">
                <a:solidFill>
                  <a:srgbClr val="000000"/>
                </a:solidFill>
                <a:latin typeface="Garet Light"/>
              </a:rPr>
              <a:t>SLAs</a:t>
            </a:r>
            <a:r>
              <a:rPr lang="en-US" sz="2400" b="1" dirty="0">
                <a:solidFill>
                  <a:srgbClr val="000000"/>
                </a:solidFill>
                <a:latin typeface="Garet Bold"/>
              </a:rPr>
              <a:t> </a:t>
            </a:r>
            <a:r>
              <a:rPr lang="en-US" sz="2400" dirty="0">
                <a:solidFill>
                  <a:srgbClr val="000000"/>
                </a:solidFill>
                <a:latin typeface="Garet Light"/>
              </a:rPr>
              <a:t>w/well known ISP</a:t>
            </a:r>
          </a:p>
        </p:txBody>
      </p:sp>
      <p:sp>
        <p:nvSpPr>
          <p:cNvPr id="17" name="TextBox 17"/>
          <p:cNvSpPr txBox="1"/>
          <p:nvPr/>
        </p:nvSpPr>
        <p:spPr>
          <a:xfrm>
            <a:off x="973995" y="4534091"/>
            <a:ext cx="7758945" cy="855362"/>
          </a:xfrm>
          <a:prstGeom prst="rect">
            <a:avLst/>
          </a:prstGeom>
        </p:spPr>
        <p:txBody>
          <a:bodyPr lIns="0" tIns="0" rIns="0" bIns="0" rtlCol="0" anchor="t">
            <a:spAutoFit/>
          </a:bodyPr>
          <a:lstStyle/>
          <a:p>
            <a:pPr>
              <a:lnSpc>
                <a:spcPts val="3359"/>
              </a:lnSpc>
            </a:pPr>
            <a:r>
              <a:rPr lang="en-US" sz="2400" dirty="0">
                <a:solidFill>
                  <a:srgbClr val="000000"/>
                </a:solidFill>
                <a:latin typeface="Garet Bold"/>
              </a:rPr>
              <a:t>Peering Policy</a:t>
            </a:r>
          </a:p>
          <a:p>
            <a:pPr marL="800100" lvl="1" indent="-342900">
              <a:lnSpc>
                <a:spcPts val="3359"/>
              </a:lnSpc>
              <a:buFont typeface="Arial" panose="020B0604020202020204" pitchFamily="34" charset="0"/>
              <a:buChar char="•"/>
            </a:pPr>
            <a:r>
              <a:rPr lang="en-US" sz="2400" dirty="0">
                <a:solidFill>
                  <a:srgbClr val="000000"/>
                </a:solidFill>
                <a:latin typeface="Garet Light"/>
              </a:rPr>
              <a:t>“No Peering” Policy</a:t>
            </a:r>
          </a:p>
        </p:txBody>
      </p:sp>
      <p:sp>
        <p:nvSpPr>
          <p:cNvPr id="19" name="TextBox 16">
            <a:extLst>
              <a:ext uri="{FF2B5EF4-FFF2-40B4-BE49-F238E27FC236}">
                <a16:creationId xmlns:a16="http://schemas.microsoft.com/office/drawing/2014/main" id="{59FA98F8-1C11-240F-20B0-FDDD6E6495B1}"/>
              </a:ext>
            </a:extLst>
          </p:cNvPr>
          <p:cNvSpPr txBox="1"/>
          <p:nvPr/>
        </p:nvSpPr>
        <p:spPr>
          <a:xfrm>
            <a:off x="917952" y="2500141"/>
            <a:ext cx="11010900" cy="1291379"/>
          </a:xfrm>
          <a:prstGeom prst="rect">
            <a:avLst/>
          </a:prstGeom>
        </p:spPr>
        <p:txBody>
          <a:bodyPr wrap="square" lIns="0" tIns="0" rIns="0" bIns="0" rtlCol="0" anchor="t">
            <a:spAutoFit/>
          </a:bodyPr>
          <a:lstStyle/>
          <a:p>
            <a:pPr>
              <a:lnSpc>
                <a:spcPts val="3359"/>
              </a:lnSpc>
            </a:pPr>
            <a:r>
              <a:rPr lang="en-US" sz="2400" b="1" dirty="0">
                <a:solidFill>
                  <a:srgbClr val="000000"/>
                </a:solidFill>
                <a:latin typeface="Garet Bold"/>
              </a:rPr>
              <a:t>Traditional content Provider : </a:t>
            </a:r>
            <a:r>
              <a:rPr lang="en-US" sz="2400" dirty="0">
                <a:solidFill>
                  <a:srgbClr val="000000"/>
                </a:solidFill>
                <a:latin typeface="Garet Light"/>
              </a:rPr>
              <a:t>focuses on content development and does not Sell access the Internet. </a:t>
            </a:r>
          </a:p>
          <a:p>
            <a:pPr>
              <a:lnSpc>
                <a:spcPts val="3359"/>
              </a:lnSpc>
            </a:pPr>
            <a:endParaRPr lang="en-US" sz="2400" dirty="0">
              <a:solidFill>
                <a:srgbClr val="000000"/>
              </a:solidFill>
              <a:latin typeface="Garet Light"/>
            </a:endParaRPr>
          </a:p>
        </p:txBody>
      </p:sp>
      <p:pic>
        <p:nvPicPr>
          <p:cNvPr id="2050" name="Picture 2">
            <a:extLst>
              <a:ext uri="{FF2B5EF4-FFF2-40B4-BE49-F238E27FC236}">
                <a16:creationId xmlns:a16="http://schemas.microsoft.com/office/drawing/2014/main" id="{2EEDE834-446A-ACAA-47B2-37246FAE32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8852" y="1718168"/>
            <a:ext cx="4928028" cy="37276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A8421A3-23E6-48D6-0B82-25AB7C61B351}"/>
              </a:ext>
            </a:extLst>
          </p:cNvPr>
          <p:cNvPicPr>
            <a:picLocks noChangeAspect="1"/>
          </p:cNvPicPr>
          <p:nvPr/>
        </p:nvPicPr>
        <p:blipFill>
          <a:blip r:embed="rId7"/>
          <a:stretch>
            <a:fillRect/>
          </a:stretch>
        </p:blipFill>
        <p:spPr>
          <a:xfrm>
            <a:off x="11997328" y="6494993"/>
            <a:ext cx="5462745" cy="3136576"/>
          </a:xfrm>
          <a:prstGeom prst="rect">
            <a:avLst/>
          </a:prstGeom>
        </p:spPr>
      </p:pic>
      <p:sp>
        <p:nvSpPr>
          <p:cNvPr id="27" name="TextBox 26">
            <a:extLst>
              <a:ext uri="{FF2B5EF4-FFF2-40B4-BE49-F238E27FC236}">
                <a16:creationId xmlns:a16="http://schemas.microsoft.com/office/drawing/2014/main" id="{C5D1075F-82D1-6D8A-D4C0-479A4785B431}"/>
              </a:ext>
            </a:extLst>
          </p:cNvPr>
          <p:cNvSpPr txBox="1"/>
          <p:nvPr/>
        </p:nvSpPr>
        <p:spPr>
          <a:xfrm>
            <a:off x="917952" y="5988974"/>
            <a:ext cx="11079376" cy="1727396"/>
          </a:xfrm>
          <a:prstGeom prst="rect">
            <a:avLst/>
          </a:prstGeom>
        </p:spPr>
        <p:txBody>
          <a:bodyPr wrap="square" lIns="0" tIns="0" rIns="0" bIns="0" rtlCol="0" anchor="t">
            <a:spAutoFit/>
          </a:bodyPr>
          <a:lstStyle>
            <a:defPPr>
              <a:defRPr lang="en-US"/>
            </a:defPPr>
            <a:lvl1pPr>
              <a:lnSpc>
                <a:spcPts val="3359"/>
              </a:lnSpc>
              <a:defRPr sz="2400">
                <a:solidFill>
                  <a:srgbClr val="000000"/>
                </a:solidFill>
                <a:latin typeface="Garet Light"/>
              </a:defRPr>
            </a:lvl1pPr>
          </a:lstStyle>
          <a:p>
            <a:r>
              <a:rPr lang="en-US" b="1" dirty="0">
                <a:latin typeface="Garet Bold"/>
              </a:rPr>
              <a:t>Large Scale Network Savvy Content Providers : </a:t>
            </a:r>
            <a:r>
              <a:rPr lang="en-US" dirty="0"/>
              <a:t>are the group of Content Providers that have adopted Peering as a strategy for lowering traffic expenses, increasing their ability to control and improve the end-user experience.</a:t>
            </a:r>
          </a:p>
        </p:txBody>
      </p:sp>
      <p:sp>
        <p:nvSpPr>
          <p:cNvPr id="28" name="TextBox 16">
            <a:extLst>
              <a:ext uri="{FF2B5EF4-FFF2-40B4-BE49-F238E27FC236}">
                <a16:creationId xmlns:a16="http://schemas.microsoft.com/office/drawing/2014/main" id="{DA9CF5FA-8EF5-7089-8744-E2E36DEE7CD9}"/>
              </a:ext>
            </a:extLst>
          </p:cNvPr>
          <p:cNvSpPr txBox="1"/>
          <p:nvPr/>
        </p:nvSpPr>
        <p:spPr>
          <a:xfrm>
            <a:off x="827927" y="7850285"/>
            <a:ext cx="7112801" cy="1291379"/>
          </a:xfrm>
          <a:prstGeom prst="rect">
            <a:avLst/>
          </a:prstGeom>
        </p:spPr>
        <p:txBody>
          <a:bodyPr lIns="0" tIns="0" rIns="0" bIns="0" rtlCol="0" anchor="t">
            <a:spAutoFit/>
          </a:bodyPr>
          <a:lstStyle/>
          <a:p>
            <a:pPr>
              <a:lnSpc>
                <a:spcPts val="3359"/>
              </a:lnSpc>
            </a:pPr>
            <a:r>
              <a:rPr lang="en-US" sz="2400" dirty="0">
                <a:solidFill>
                  <a:srgbClr val="000000"/>
                </a:solidFill>
                <a:latin typeface="Garet Bold"/>
              </a:rPr>
              <a:t>Peering Motivation</a:t>
            </a:r>
          </a:p>
          <a:p>
            <a:pPr marL="800100" lvl="1" indent="-342900">
              <a:lnSpc>
                <a:spcPts val="3359"/>
              </a:lnSpc>
              <a:buFont typeface="Arial" panose="020B0604020202020204" pitchFamily="34" charset="0"/>
              <a:buChar char="•"/>
            </a:pPr>
            <a:r>
              <a:rPr lang="en-US" sz="2400" dirty="0">
                <a:solidFill>
                  <a:srgbClr val="000000"/>
                </a:solidFill>
                <a:latin typeface="Garet Light"/>
              </a:rPr>
              <a:t>Similar motivations to peer with Regional Tier 2 ISPs</a:t>
            </a:r>
          </a:p>
        </p:txBody>
      </p:sp>
      <p:sp>
        <p:nvSpPr>
          <p:cNvPr id="29" name="TextBox 17">
            <a:extLst>
              <a:ext uri="{FF2B5EF4-FFF2-40B4-BE49-F238E27FC236}">
                <a16:creationId xmlns:a16="http://schemas.microsoft.com/office/drawing/2014/main" id="{3A4D3CF1-57E6-1CA1-B724-582C0E58182E}"/>
              </a:ext>
            </a:extLst>
          </p:cNvPr>
          <p:cNvSpPr txBox="1"/>
          <p:nvPr/>
        </p:nvSpPr>
        <p:spPr>
          <a:xfrm>
            <a:off x="827927" y="9203888"/>
            <a:ext cx="7758945" cy="855362"/>
          </a:xfrm>
          <a:prstGeom prst="rect">
            <a:avLst/>
          </a:prstGeom>
        </p:spPr>
        <p:txBody>
          <a:bodyPr lIns="0" tIns="0" rIns="0" bIns="0" rtlCol="0" anchor="t">
            <a:spAutoFit/>
          </a:bodyPr>
          <a:lstStyle/>
          <a:p>
            <a:pPr>
              <a:lnSpc>
                <a:spcPts val="3359"/>
              </a:lnSpc>
            </a:pPr>
            <a:r>
              <a:rPr lang="en-US" sz="2400" dirty="0">
                <a:solidFill>
                  <a:srgbClr val="000000"/>
                </a:solidFill>
                <a:latin typeface="Garet Bold"/>
              </a:rPr>
              <a:t>Peering Policy</a:t>
            </a:r>
          </a:p>
          <a:p>
            <a:pPr marL="800100" lvl="1" indent="-342900">
              <a:lnSpc>
                <a:spcPts val="3359"/>
              </a:lnSpc>
              <a:buFont typeface="Arial" panose="020B0604020202020204" pitchFamily="34" charset="0"/>
              <a:buChar char="•"/>
            </a:pPr>
            <a:r>
              <a:rPr lang="en-US" sz="2400" dirty="0">
                <a:solidFill>
                  <a:srgbClr val="000000"/>
                </a:solidFill>
                <a:latin typeface="Garet Light"/>
              </a:rPr>
              <a:t>“Open Peering” Policy</a:t>
            </a:r>
          </a:p>
        </p:txBody>
      </p:sp>
      <p:pic>
        <p:nvPicPr>
          <p:cNvPr id="2054" name="Picture 6" descr="Facebook Logo Animation | Animation, Animation design, Motion design  animation">
            <a:extLst>
              <a:ext uri="{FF2B5EF4-FFF2-40B4-BE49-F238E27FC236}">
                <a16:creationId xmlns:a16="http://schemas.microsoft.com/office/drawing/2014/main" id="{A954D743-59FD-B7DD-7549-B542D45917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403" y="7292373"/>
            <a:ext cx="2303196" cy="17273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Youtube Logo Animation by Adrian Campagnolle on Dribbble">
            <a:extLst>
              <a:ext uri="{FF2B5EF4-FFF2-40B4-BE49-F238E27FC236}">
                <a16:creationId xmlns:a16="http://schemas.microsoft.com/office/drawing/2014/main" id="{4DE03076-E12F-BF09-3B1E-FB982FB316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9692" y="7538003"/>
            <a:ext cx="1911668" cy="14337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oogle Logo Animation by Lukas Koudelka on Dribbble">
            <a:extLst>
              <a:ext uri="{FF2B5EF4-FFF2-40B4-BE49-F238E27FC236}">
                <a16:creationId xmlns:a16="http://schemas.microsoft.com/office/drawing/2014/main" id="{BC7B08D2-8981-59BC-04AF-100EB7AC21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4592" y="7772089"/>
            <a:ext cx="1431463" cy="10735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etflix GIFs | Tenor">
            <a:extLst>
              <a:ext uri="{FF2B5EF4-FFF2-40B4-BE49-F238E27FC236}">
                <a16:creationId xmlns:a16="http://schemas.microsoft.com/office/drawing/2014/main" id="{92527BAA-4F20-565E-F738-72FEAF1C34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6385" y="8686050"/>
            <a:ext cx="1748745" cy="174874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icrosoft Logo Animation by Alessio Pontolillo on Dribbble">
            <a:extLst>
              <a:ext uri="{FF2B5EF4-FFF2-40B4-BE49-F238E27FC236}">
                <a16:creationId xmlns:a16="http://schemas.microsoft.com/office/drawing/2014/main" id="{69BC32BF-58D0-3C09-68D9-BCDA469AEB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7577" y="8660645"/>
            <a:ext cx="2183772" cy="163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07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89" y="9069973"/>
            <a:ext cx="3153958" cy="2976190"/>
          </a:xfrm>
          <a:custGeom>
            <a:avLst/>
            <a:gdLst/>
            <a:ahLst/>
            <a:cxnLst/>
            <a:rect l="l" t="t" r="r" b="b"/>
            <a:pathLst>
              <a:path w="3153958" h="2976190">
                <a:moveTo>
                  <a:pt x="0" y="0"/>
                </a:moveTo>
                <a:lnTo>
                  <a:pt x="3153958" y="0"/>
                </a:lnTo>
                <a:lnTo>
                  <a:pt x="3153958" y="2976190"/>
                </a:lnTo>
                <a:lnTo>
                  <a:pt x="0" y="2976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49541"/>
            <a:ext cx="5281739" cy="998729"/>
          </a:xfrm>
          <a:custGeom>
            <a:avLst/>
            <a:gdLst/>
            <a:ahLst/>
            <a:cxnLst/>
            <a:rect l="l" t="t" r="r" b="b"/>
            <a:pathLst>
              <a:path w="5281739" h="998729">
                <a:moveTo>
                  <a:pt x="0" y="0"/>
                </a:moveTo>
                <a:lnTo>
                  <a:pt x="5281739" y="0"/>
                </a:lnTo>
                <a:lnTo>
                  <a:pt x="5281739" y="998729"/>
                </a:lnTo>
                <a:lnTo>
                  <a:pt x="0" y="99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707853" y="549541"/>
            <a:ext cx="1160293" cy="3086100"/>
            <a:chOff x="0" y="0"/>
            <a:chExt cx="305592" cy="812800"/>
          </a:xfrm>
        </p:grpSpPr>
        <p:sp>
          <p:nvSpPr>
            <p:cNvPr id="5" name="Freeform 5"/>
            <p:cNvSpPr/>
            <p:nvPr/>
          </p:nvSpPr>
          <p:spPr>
            <a:xfrm>
              <a:off x="0" y="0"/>
              <a:ext cx="305592" cy="812800"/>
            </a:xfrm>
            <a:custGeom>
              <a:avLst/>
              <a:gdLst/>
              <a:ahLst/>
              <a:cxnLst/>
              <a:rect l="l" t="t" r="r" b="b"/>
              <a:pathLst>
                <a:path w="305592" h="812800">
                  <a:moveTo>
                    <a:pt x="0" y="0"/>
                  </a:moveTo>
                  <a:lnTo>
                    <a:pt x="305592" y="0"/>
                  </a:lnTo>
                  <a:lnTo>
                    <a:pt x="305592" y="812800"/>
                  </a:lnTo>
                  <a:lnTo>
                    <a:pt x="0" y="812800"/>
                  </a:lnTo>
                  <a:close/>
                </a:path>
              </a:pathLst>
            </a:custGeom>
            <a:solidFill>
              <a:srgbClr val="9F9F9F"/>
            </a:solidFill>
          </p:spPr>
        </p:sp>
        <p:sp>
          <p:nvSpPr>
            <p:cNvPr id="6" name="TextBox 6"/>
            <p:cNvSpPr txBox="1"/>
            <p:nvPr/>
          </p:nvSpPr>
          <p:spPr>
            <a:xfrm>
              <a:off x="0" y="-38100"/>
              <a:ext cx="305592" cy="85090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909913" y="9623167"/>
            <a:ext cx="1893934" cy="1765547"/>
            <a:chOff x="0" y="0"/>
            <a:chExt cx="498814" cy="465000"/>
          </a:xfrm>
        </p:grpSpPr>
        <p:sp>
          <p:nvSpPr>
            <p:cNvPr id="8" name="Freeform 8"/>
            <p:cNvSpPr/>
            <p:nvPr/>
          </p:nvSpPr>
          <p:spPr>
            <a:xfrm>
              <a:off x="0" y="0"/>
              <a:ext cx="498814" cy="465000"/>
            </a:xfrm>
            <a:custGeom>
              <a:avLst/>
              <a:gdLst/>
              <a:ahLst/>
              <a:cxnLst/>
              <a:rect l="l" t="t" r="r" b="b"/>
              <a:pathLst>
                <a:path w="498814" h="465000">
                  <a:moveTo>
                    <a:pt x="0" y="0"/>
                  </a:moveTo>
                  <a:lnTo>
                    <a:pt x="498814" y="0"/>
                  </a:lnTo>
                  <a:lnTo>
                    <a:pt x="498814" y="465000"/>
                  </a:lnTo>
                  <a:lnTo>
                    <a:pt x="0" y="465000"/>
                  </a:lnTo>
                  <a:close/>
                </a:path>
              </a:pathLst>
            </a:custGeom>
            <a:solidFill>
              <a:srgbClr val="9F9F9F"/>
            </a:solidFill>
          </p:spPr>
        </p:sp>
        <p:sp>
          <p:nvSpPr>
            <p:cNvPr id="9" name="TextBox 9"/>
            <p:cNvSpPr txBox="1"/>
            <p:nvPr/>
          </p:nvSpPr>
          <p:spPr>
            <a:xfrm>
              <a:off x="0" y="-38100"/>
              <a:ext cx="498814" cy="5031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580147" y="4945031"/>
            <a:ext cx="1160293" cy="940201"/>
            <a:chOff x="0" y="0"/>
            <a:chExt cx="305592" cy="247625"/>
          </a:xfrm>
        </p:grpSpPr>
        <p:sp>
          <p:nvSpPr>
            <p:cNvPr id="11" name="Freeform 11"/>
            <p:cNvSpPr/>
            <p:nvPr/>
          </p:nvSpPr>
          <p:spPr>
            <a:xfrm>
              <a:off x="0" y="0"/>
              <a:ext cx="305592" cy="247625"/>
            </a:xfrm>
            <a:custGeom>
              <a:avLst/>
              <a:gdLst/>
              <a:ahLst/>
              <a:cxnLst/>
              <a:rect l="l" t="t" r="r" b="b"/>
              <a:pathLst>
                <a:path w="305592" h="247625">
                  <a:moveTo>
                    <a:pt x="0" y="0"/>
                  </a:moveTo>
                  <a:lnTo>
                    <a:pt x="305592" y="0"/>
                  </a:lnTo>
                  <a:lnTo>
                    <a:pt x="305592" y="247625"/>
                  </a:lnTo>
                  <a:lnTo>
                    <a:pt x="0" y="247625"/>
                  </a:lnTo>
                  <a:close/>
                </a:path>
              </a:pathLst>
            </a:custGeom>
            <a:solidFill>
              <a:srgbClr val="9F9F9F"/>
            </a:solidFill>
          </p:spPr>
        </p:sp>
        <p:sp>
          <p:nvSpPr>
            <p:cNvPr id="12" name="TextBox 12"/>
            <p:cNvSpPr txBox="1"/>
            <p:nvPr/>
          </p:nvSpPr>
          <p:spPr>
            <a:xfrm>
              <a:off x="0" y="-38100"/>
              <a:ext cx="305592" cy="2857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770452" y="781245"/>
            <a:ext cx="16509630" cy="2468112"/>
          </a:xfrm>
          <a:prstGeom prst="rect">
            <a:avLst/>
          </a:prstGeom>
        </p:spPr>
        <p:txBody>
          <a:bodyPr wrap="square" lIns="0" tIns="0" rIns="0" bIns="0" rtlCol="0" anchor="t">
            <a:spAutoFit/>
          </a:bodyPr>
          <a:lstStyle/>
          <a:p>
            <a:pPr algn="ctr">
              <a:lnSpc>
                <a:spcPts val="9780"/>
              </a:lnSpc>
            </a:pPr>
            <a:r>
              <a:rPr lang="en-US" sz="6986" dirty="0">
                <a:solidFill>
                  <a:srgbClr val="000000"/>
                </a:solidFill>
                <a:latin typeface="Garet Light"/>
              </a:rPr>
              <a:t>Cable Companies , aka Broadband Internet Service Provider</a:t>
            </a:r>
          </a:p>
        </p:txBody>
      </p:sp>
      <p:sp>
        <p:nvSpPr>
          <p:cNvPr id="15" name="TextBox 15"/>
          <p:cNvSpPr txBox="1"/>
          <p:nvPr/>
        </p:nvSpPr>
        <p:spPr>
          <a:xfrm>
            <a:off x="12772898" y="8544243"/>
            <a:ext cx="4928028" cy="346249"/>
          </a:xfrm>
          <a:prstGeom prst="rect">
            <a:avLst/>
          </a:prstGeom>
        </p:spPr>
        <p:txBody>
          <a:bodyPr wrap="square" lIns="0" tIns="0" rIns="0" bIns="0" rtlCol="0" anchor="t">
            <a:spAutoFit/>
          </a:bodyPr>
          <a:lstStyle/>
          <a:p>
            <a:pPr algn="ctr">
              <a:lnSpc>
                <a:spcPts val="2800"/>
              </a:lnSpc>
              <a:spcBef>
                <a:spcPct val="0"/>
              </a:spcBef>
            </a:pPr>
            <a:r>
              <a:rPr lang="en-US" sz="2000" dirty="0">
                <a:solidFill>
                  <a:srgbClr val="000000"/>
                </a:solidFill>
                <a:latin typeface="Garet Light"/>
              </a:rPr>
              <a:t>Cable Company Model</a:t>
            </a:r>
          </a:p>
        </p:txBody>
      </p:sp>
      <p:sp>
        <p:nvSpPr>
          <p:cNvPr id="16" name="TextBox 16"/>
          <p:cNvSpPr txBox="1"/>
          <p:nvPr/>
        </p:nvSpPr>
        <p:spPr>
          <a:xfrm>
            <a:off x="1014845" y="5506298"/>
            <a:ext cx="10075046" cy="1727396"/>
          </a:xfrm>
          <a:prstGeom prst="rect">
            <a:avLst/>
          </a:prstGeom>
        </p:spPr>
        <p:txBody>
          <a:bodyPr wrap="square" lIns="0" tIns="0" rIns="0" bIns="0" rtlCol="0" anchor="t">
            <a:spAutoFit/>
          </a:bodyPr>
          <a:lstStyle/>
          <a:p>
            <a:pPr>
              <a:lnSpc>
                <a:spcPts val="3359"/>
              </a:lnSpc>
            </a:pPr>
            <a:r>
              <a:rPr lang="en-US" sz="2400" dirty="0">
                <a:solidFill>
                  <a:srgbClr val="000000"/>
                </a:solidFill>
                <a:latin typeface="Garet Bold"/>
              </a:rPr>
              <a:t>Peering Motivation</a:t>
            </a:r>
          </a:p>
          <a:p>
            <a:pPr marL="800100" lvl="1" indent="-342900">
              <a:lnSpc>
                <a:spcPts val="3359"/>
              </a:lnSpc>
              <a:buFont typeface="Arial" panose="020B0604020202020204" pitchFamily="34" charset="0"/>
              <a:buChar char="•"/>
            </a:pPr>
            <a:r>
              <a:rPr lang="en-US" sz="2400" dirty="0">
                <a:solidFill>
                  <a:srgbClr val="000000"/>
                </a:solidFill>
                <a:latin typeface="Garet Light"/>
              </a:rPr>
              <a:t> Similar to Tier 2 ISPs, motivate to peer  to reduce transits cost, avoid Internet transits traffic congestion, better customer experience</a:t>
            </a:r>
          </a:p>
        </p:txBody>
      </p:sp>
      <p:sp>
        <p:nvSpPr>
          <p:cNvPr id="17" name="TextBox 17"/>
          <p:cNvSpPr txBox="1"/>
          <p:nvPr/>
        </p:nvSpPr>
        <p:spPr>
          <a:xfrm>
            <a:off x="1093700" y="7730137"/>
            <a:ext cx="7758945" cy="855362"/>
          </a:xfrm>
          <a:prstGeom prst="rect">
            <a:avLst/>
          </a:prstGeom>
        </p:spPr>
        <p:txBody>
          <a:bodyPr lIns="0" tIns="0" rIns="0" bIns="0" rtlCol="0" anchor="t">
            <a:spAutoFit/>
          </a:bodyPr>
          <a:lstStyle/>
          <a:p>
            <a:pPr>
              <a:lnSpc>
                <a:spcPts val="3359"/>
              </a:lnSpc>
            </a:pPr>
            <a:r>
              <a:rPr lang="en-US" sz="2400" dirty="0">
                <a:solidFill>
                  <a:srgbClr val="000000"/>
                </a:solidFill>
                <a:latin typeface="Garet Bold"/>
              </a:rPr>
              <a:t>Peering Policy</a:t>
            </a:r>
          </a:p>
          <a:p>
            <a:pPr marL="800100" lvl="1" indent="-342900">
              <a:lnSpc>
                <a:spcPts val="3359"/>
              </a:lnSpc>
              <a:buFont typeface="Arial" panose="020B0604020202020204" pitchFamily="34" charset="0"/>
              <a:buChar char="•"/>
            </a:pPr>
            <a:r>
              <a:rPr lang="en-US" sz="2400" dirty="0">
                <a:solidFill>
                  <a:srgbClr val="000000"/>
                </a:solidFill>
                <a:latin typeface="Garet Light"/>
              </a:rPr>
              <a:t>“Open Peering” Policy</a:t>
            </a:r>
          </a:p>
        </p:txBody>
      </p:sp>
      <p:sp>
        <p:nvSpPr>
          <p:cNvPr id="19" name="TextBox 16">
            <a:extLst>
              <a:ext uri="{FF2B5EF4-FFF2-40B4-BE49-F238E27FC236}">
                <a16:creationId xmlns:a16="http://schemas.microsoft.com/office/drawing/2014/main" id="{59FA98F8-1C11-240F-20B0-FDDD6E6495B1}"/>
              </a:ext>
            </a:extLst>
          </p:cNvPr>
          <p:cNvSpPr txBox="1"/>
          <p:nvPr/>
        </p:nvSpPr>
        <p:spPr>
          <a:xfrm>
            <a:off x="998246" y="3425071"/>
            <a:ext cx="11010900" cy="1727396"/>
          </a:xfrm>
          <a:prstGeom prst="rect">
            <a:avLst/>
          </a:prstGeom>
        </p:spPr>
        <p:txBody>
          <a:bodyPr wrap="square" lIns="0" tIns="0" rIns="0" bIns="0" rtlCol="0" anchor="t">
            <a:spAutoFit/>
          </a:bodyPr>
          <a:lstStyle/>
          <a:p>
            <a:pPr lvl="1">
              <a:lnSpc>
                <a:spcPts val="3359"/>
              </a:lnSpc>
            </a:pPr>
            <a:r>
              <a:rPr lang="en-US" sz="2400" dirty="0">
                <a:solidFill>
                  <a:srgbClr val="000000"/>
                </a:solidFill>
                <a:latin typeface="Garet Light"/>
              </a:rPr>
              <a:t>The cable company are regional and don’t tend to compete in overlapping areas, and they tend to pull enormous volumes of traffic.</a:t>
            </a:r>
          </a:p>
          <a:p>
            <a:pPr>
              <a:lnSpc>
                <a:spcPts val="3359"/>
              </a:lnSpc>
            </a:pPr>
            <a:endParaRPr lang="en-US" sz="2400" dirty="0">
              <a:solidFill>
                <a:srgbClr val="000000"/>
              </a:solidFill>
              <a:latin typeface="Garet Light"/>
            </a:endParaRPr>
          </a:p>
        </p:txBody>
      </p:sp>
      <p:pic>
        <p:nvPicPr>
          <p:cNvPr id="4098" name="Picture 2" descr="Cable Co's">
            <a:extLst>
              <a:ext uri="{FF2B5EF4-FFF2-40B4-BE49-F238E27FC236}">
                <a16:creationId xmlns:a16="http://schemas.microsoft.com/office/drawing/2014/main" id="{B6B05018-3914-0435-FED9-F00D95D0E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8110" y="3856414"/>
            <a:ext cx="4928028" cy="430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464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TotalTime>
  <Words>1145</Words>
  <Application>Microsoft Macintosh PowerPoint</Application>
  <PresentationFormat>Custom</PresentationFormat>
  <Paragraphs>123</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Tomorrow</vt:lpstr>
      <vt:lpstr>Garet Light</vt:lpstr>
      <vt:lpstr>Garet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Internet's History</dc:title>
  <cp:lastModifiedBy>Saw Yan Paing</cp:lastModifiedBy>
  <cp:revision>5</cp:revision>
  <dcterms:created xsi:type="dcterms:W3CDTF">2006-08-16T00:00:00Z</dcterms:created>
  <dcterms:modified xsi:type="dcterms:W3CDTF">2024-03-12T22:13:32Z</dcterms:modified>
  <dc:identifier>DAF_Of1_V8s</dc:identifier>
</cp:coreProperties>
</file>