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73" r:id="rId4"/>
    <p:sldId id="271" r:id="rId5"/>
    <p:sldId id="272" r:id="rId6"/>
    <p:sldId id="258" r:id="rId7"/>
    <p:sldId id="259" r:id="rId8"/>
    <p:sldId id="260" r:id="rId9"/>
    <p:sldId id="262" r:id="rId10"/>
    <p:sldId id="263" r:id="rId11"/>
    <p:sldId id="275" r:id="rId12"/>
    <p:sldId id="276" r:id="rId13"/>
    <p:sldId id="264" r:id="rId14"/>
    <p:sldId id="277" r:id="rId15"/>
    <p:sldId id="274" r:id="rId16"/>
    <p:sldId id="265" r:id="rId17"/>
    <p:sldId id="266" r:id="rId18"/>
    <p:sldId id="267" r:id="rId19"/>
    <p:sldId id="268" r:id="rId20"/>
    <p:sldId id="269" r:id="rId21"/>
    <p:sldId id="278" r:id="rId22"/>
    <p:sldId id="270" r:id="rId2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0ABDC0-9FDC-4537-9802-98386615F028}">
  <a:tblStyle styleId="{830ABDC0-9FDC-4537-9802-98386615F02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6E6"/>
          </a:solidFill>
        </a:fill>
      </a:tcStyle>
    </a:wholeTbl>
    <a:band1H>
      <a:tcTxStyle b="off" i="off"/>
      <a:tcStyle>
        <a:tcBdr/>
        <a:fill>
          <a:solidFill>
            <a:srgbClr val="CACACA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ACA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dk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94"/>
  </p:normalViewPr>
  <p:slideViewPr>
    <p:cSldViewPr snapToGrid="0">
      <p:cViewPr>
        <p:scale>
          <a:sx n="119" d="100"/>
          <a:sy n="119" d="100"/>
        </p:scale>
        <p:origin x="416" y="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1" name="Google Shape;9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505130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74353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9" name="Google Shape;21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84747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5" name="Google Shape;195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147297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0" name="Google Shape;230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1" name="Google Shape;231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8" name="Google Shape;23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9" name="Google Shape;27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064323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80929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928523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" name="Google Shape;10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8523997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>
              <a:solidFill>
                <a:srgbClr val="202122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4" name="Google Shape;14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45" name="Google Shape;145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4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4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14"/>
          <p:cNvSpPr txBox="1">
            <a:spLocks noGrp="1"/>
          </p:cNvSpPr>
          <p:nvPr>
            <p:ph type="ctrTitle"/>
          </p:nvPr>
        </p:nvSpPr>
        <p:spPr>
          <a:xfrm>
            <a:off x="1318260" y="1965325"/>
            <a:ext cx="996315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None/>
            </a:pPr>
            <a: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  <a:t>Setting up Simple Anycast DNS Recursive </a:t>
            </a:r>
            <a:b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en-US" sz="7200" b="0" i="0">
                <a:latin typeface="Times New Roman"/>
                <a:ea typeface="Times New Roman"/>
                <a:cs typeface="Times New Roman"/>
                <a:sym typeface="Times New Roman"/>
              </a:rPr>
              <a:t>Resolver for an ISP</a:t>
            </a:r>
            <a:endParaRPr sz="7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97" name="Google Shape;97;p14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C4AE1B3F-E32F-02CE-CF4F-F3C8A07365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2997" y="4700361"/>
            <a:ext cx="9144000" cy="1655762"/>
          </a:xfrm>
        </p:spPr>
        <p:txBody>
          <a:bodyPr>
            <a:normAutofit/>
          </a:bodyPr>
          <a:lstStyle/>
          <a:p>
            <a:pPr algn="l"/>
            <a:r>
              <a:rPr lang="en-MM" b="1" dirty="0"/>
              <a:t>Saw Yan Paing</a:t>
            </a:r>
          </a:p>
          <a:p>
            <a:pPr algn="l"/>
            <a:r>
              <a:rPr lang="en-MM" b="1" dirty="0"/>
              <a:t>CCIE# 57007</a:t>
            </a:r>
          </a:p>
          <a:p>
            <a:pPr algn="l"/>
            <a:r>
              <a:rPr lang="en-MM" b="1" dirty="0"/>
              <a:t>MMIX</a:t>
            </a:r>
          </a:p>
          <a:p>
            <a:pPr algn="l"/>
            <a:endParaRPr lang="en-MM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1"/>
          <p:cNvSpPr/>
          <p:nvPr/>
        </p:nvSpPr>
        <p:spPr>
          <a:xfrm>
            <a:off x="0" y="0"/>
            <a:ext cx="8748215" cy="6857999"/>
          </a:xfrm>
          <a:custGeom>
            <a:avLst/>
            <a:gdLst/>
            <a:ahLst/>
            <a:cxnLst/>
            <a:rect l="l" t="t" r="r" b="b"/>
            <a:pathLst>
              <a:path w="9024730" h="6857999" extrusionOk="0">
                <a:moveTo>
                  <a:pt x="0" y="0"/>
                </a:moveTo>
                <a:lnTo>
                  <a:pt x="9024730" y="0"/>
                </a:lnTo>
                <a:lnTo>
                  <a:pt x="9024730" y="2"/>
                </a:lnTo>
                <a:lnTo>
                  <a:pt x="8447016" y="2"/>
                </a:lnTo>
                <a:lnTo>
                  <a:pt x="8441214" y="14562"/>
                </a:lnTo>
                <a:lnTo>
                  <a:pt x="8445389" y="59077"/>
                </a:lnTo>
                <a:cubicBezTo>
                  <a:pt x="8445971" y="76949"/>
                  <a:pt x="8436504" y="89796"/>
                  <a:pt x="8437086" y="107668"/>
                </a:cubicBezTo>
                <a:cubicBezTo>
                  <a:pt x="8417947" y="138162"/>
                  <a:pt x="8459241" y="201929"/>
                  <a:pt x="8458599" y="246136"/>
                </a:cubicBezTo>
                <a:cubicBezTo>
                  <a:pt x="8457958" y="290343"/>
                  <a:pt x="8471649" y="364179"/>
                  <a:pt x="8433237" y="372908"/>
                </a:cubicBezTo>
                <a:cubicBezTo>
                  <a:pt x="8426916" y="431308"/>
                  <a:pt x="8438389" y="357606"/>
                  <a:pt x="8430194" y="450607"/>
                </a:cubicBezTo>
                <a:cubicBezTo>
                  <a:pt x="8466727" y="551950"/>
                  <a:pt x="8430182" y="787036"/>
                  <a:pt x="8443315" y="812800"/>
                </a:cubicBezTo>
                <a:cubicBezTo>
                  <a:pt x="8478999" y="860799"/>
                  <a:pt x="8435788" y="854953"/>
                  <a:pt x="8453042" y="912727"/>
                </a:cubicBezTo>
                <a:cubicBezTo>
                  <a:pt x="8462900" y="945986"/>
                  <a:pt x="8451223" y="951781"/>
                  <a:pt x="8451649" y="989950"/>
                </a:cubicBezTo>
                <a:cubicBezTo>
                  <a:pt x="8452074" y="1028120"/>
                  <a:pt x="8452500" y="1095828"/>
                  <a:pt x="8455592" y="1141745"/>
                </a:cubicBezTo>
                <a:cubicBezTo>
                  <a:pt x="8458684" y="1187662"/>
                  <a:pt x="8470047" y="1234783"/>
                  <a:pt x="8470203" y="1265454"/>
                </a:cubicBezTo>
                <a:cubicBezTo>
                  <a:pt x="8458947" y="1304052"/>
                  <a:pt x="8496012" y="1370755"/>
                  <a:pt x="8499638" y="1385480"/>
                </a:cubicBezTo>
                <a:cubicBezTo>
                  <a:pt x="8514485" y="1422714"/>
                  <a:pt x="8525070" y="1428103"/>
                  <a:pt x="8518660" y="1458060"/>
                </a:cubicBezTo>
                <a:cubicBezTo>
                  <a:pt x="8518783" y="1468057"/>
                  <a:pt x="8539003" y="1503177"/>
                  <a:pt x="8539125" y="1513175"/>
                </a:cubicBezTo>
                <a:lnTo>
                  <a:pt x="8570281" y="1570809"/>
                </a:lnTo>
                <a:cubicBezTo>
                  <a:pt x="8597636" y="1617136"/>
                  <a:pt x="8594573" y="1601443"/>
                  <a:pt x="8605212" y="1638391"/>
                </a:cubicBezTo>
                <a:cubicBezTo>
                  <a:pt x="8629645" y="1719640"/>
                  <a:pt x="8613884" y="1715203"/>
                  <a:pt x="8626457" y="1742490"/>
                </a:cubicBezTo>
                <a:lnTo>
                  <a:pt x="8654861" y="1818229"/>
                </a:lnTo>
                <a:cubicBezTo>
                  <a:pt x="8657202" y="1824059"/>
                  <a:pt x="8651899" y="1851211"/>
                  <a:pt x="8648005" y="1862723"/>
                </a:cubicBezTo>
                <a:lnTo>
                  <a:pt x="8654469" y="1917476"/>
                </a:lnTo>
                <a:lnTo>
                  <a:pt x="8649702" y="1972204"/>
                </a:lnTo>
                <a:cubicBezTo>
                  <a:pt x="8652251" y="1979569"/>
                  <a:pt x="8651461" y="2048203"/>
                  <a:pt x="8656357" y="2054291"/>
                </a:cubicBezTo>
                <a:cubicBezTo>
                  <a:pt x="8672645" y="2141657"/>
                  <a:pt x="8632397" y="2189849"/>
                  <a:pt x="8648660" y="2227417"/>
                </a:cubicBezTo>
                <a:cubicBezTo>
                  <a:pt x="8639941" y="2317591"/>
                  <a:pt x="8613796" y="2407644"/>
                  <a:pt x="8607609" y="2510933"/>
                </a:cubicBezTo>
                <a:cubicBezTo>
                  <a:pt x="8633490" y="2597916"/>
                  <a:pt x="8602674" y="2649734"/>
                  <a:pt x="8608432" y="2741866"/>
                </a:cubicBezTo>
                <a:cubicBezTo>
                  <a:pt x="8630300" y="2779815"/>
                  <a:pt x="8631929" y="2817058"/>
                  <a:pt x="8619112" y="2864935"/>
                </a:cubicBezTo>
                <a:cubicBezTo>
                  <a:pt x="8655820" y="2860552"/>
                  <a:pt x="8588374" y="2937673"/>
                  <a:pt x="8627742" y="2950807"/>
                </a:cubicBezTo>
                <a:lnTo>
                  <a:pt x="8611822" y="2978246"/>
                </a:lnTo>
                <a:lnTo>
                  <a:pt x="8608239" y="2995916"/>
                </a:lnTo>
                <a:lnTo>
                  <a:pt x="8598647" y="2998648"/>
                </a:lnTo>
                <a:lnTo>
                  <a:pt x="8587108" y="3023630"/>
                </a:lnTo>
                <a:cubicBezTo>
                  <a:pt x="8584111" y="3033333"/>
                  <a:pt x="8577413" y="3084375"/>
                  <a:pt x="8577885" y="3096975"/>
                </a:cubicBezTo>
                <a:cubicBezTo>
                  <a:pt x="8594321" y="3142205"/>
                  <a:pt x="8535131" y="3160433"/>
                  <a:pt x="8557492" y="3216657"/>
                </a:cubicBezTo>
                <a:cubicBezTo>
                  <a:pt x="8562518" y="3237178"/>
                  <a:pt x="8573573" y="3299737"/>
                  <a:pt x="8560894" y="3310980"/>
                </a:cubicBezTo>
                <a:cubicBezTo>
                  <a:pt x="8557601" y="3323902"/>
                  <a:pt x="8561083" y="3339340"/>
                  <a:pt x="8547852" y="3344725"/>
                </a:cubicBezTo>
                <a:cubicBezTo>
                  <a:pt x="8531788" y="3353908"/>
                  <a:pt x="8553430" y="3400659"/>
                  <a:pt x="8535427" y="3393250"/>
                </a:cubicBezTo>
                <a:cubicBezTo>
                  <a:pt x="8550195" y="3426421"/>
                  <a:pt x="8529553" y="3487753"/>
                  <a:pt x="8520092" y="3514536"/>
                </a:cubicBezTo>
                <a:cubicBezTo>
                  <a:pt x="8513726" y="3563353"/>
                  <a:pt x="8500070" y="3650327"/>
                  <a:pt x="8497231" y="3686149"/>
                </a:cubicBezTo>
                <a:cubicBezTo>
                  <a:pt x="8494574" y="3687657"/>
                  <a:pt x="8493370" y="3677229"/>
                  <a:pt x="8489799" y="3692208"/>
                </a:cubicBezTo>
                <a:cubicBezTo>
                  <a:pt x="8486228" y="3707187"/>
                  <a:pt x="8465938" y="3757479"/>
                  <a:pt x="8475804" y="3776022"/>
                </a:cubicBezTo>
                <a:cubicBezTo>
                  <a:pt x="8441061" y="3875691"/>
                  <a:pt x="8487451" y="3939839"/>
                  <a:pt x="8471279" y="3977138"/>
                </a:cubicBezTo>
                <a:cubicBezTo>
                  <a:pt x="8465599" y="4067300"/>
                  <a:pt x="8419685" y="4164564"/>
                  <a:pt x="8408913" y="4222149"/>
                </a:cubicBezTo>
                <a:cubicBezTo>
                  <a:pt x="8403583" y="4287917"/>
                  <a:pt x="8398240" y="4339232"/>
                  <a:pt x="8402112" y="4364683"/>
                </a:cubicBezTo>
                <a:lnTo>
                  <a:pt x="8393355" y="4462471"/>
                </a:lnTo>
                <a:cubicBezTo>
                  <a:pt x="8396004" y="4503329"/>
                  <a:pt x="8376320" y="4548111"/>
                  <a:pt x="8376166" y="4574052"/>
                </a:cubicBezTo>
                <a:cubicBezTo>
                  <a:pt x="8369380" y="4670665"/>
                  <a:pt x="8352302" y="4649921"/>
                  <a:pt x="8341678" y="4667756"/>
                </a:cubicBezTo>
                <a:cubicBezTo>
                  <a:pt x="8320864" y="4705850"/>
                  <a:pt x="8290794" y="4758928"/>
                  <a:pt x="8273661" y="4799019"/>
                </a:cubicBezTo>
                <a:cubicBezTo>
                  <a:pt x="8254323" y="4834076"/>
                  <a:pt x="8262378" y="4811645"/>
                  <a:pt x="8256132" y="4849614"/>
                </a:cubicBezTo>
                <a:cubicBezTo>
                  <a:pt x="8239320" y="4853334"/>
                  <a:pt x="8207060" y="4883089"/>
                  <a:pt x="8226804" y="4919971"/>
                </a:cubicBezTo>
                <a:lnTo>
                  <a:pt x="8171825" y="5010766"/>
                </a:lnTo>
                <a:cubicBezTo>
                  <a:pt x="8150097" y="4983259"/>
                  <a:pt x="8165842" y="5107656"/>
                  <a:pt x="8143172" y="5088190"/>
                </a:cubicBezTo>
                <a:cubicBezTo>
                  <a:pt x="8128060" y="5102008"/>
                  <a:pt x="8138350" y="5118851"/>
                  <a:pt x="8126363" y="5143922"/>
                </a:cubicBezTo>
                <a:cubicBezTo>
                  <a:pt x="8116335" y="5192745"/>
                  <a:pt x="8111851" y="5226225"/>
                  <a:pt x="8103782" y="5284346"/>
                </a:cubicBezTo>
                <a:cubicBezTo>
                  <a:pt x="8101016" y="5338386"/>
                  <a:pt x="8095811" y="5337325"/>
                  <a:pt x="8084361" y="5390948"/>
                </a:cubicBezTo>
                <a:cubicBezTo>
                  <a:pt x="8082912" y="5429655"/>
                  <a:pt x="8063705" y="5449508"/>
                  <a:pt x="8062552" y="5470854"/>
                </a:cubicBezTo>
                <a:cubicBezTo>
                  <a:pt x="8086776" y="5526328"/>
                  <a:pt x="8037513" y="5496377"/>
                  <a:pt x="8057342" y="5529643"/>
                </a:cubicBezTo>
                <a:cubicBezTo>
                  <a:pt x="8050653" y="5550879"/>
                  <a:pt x="8055939" y="5587444"/>
                  <a:pt x="8044923" y="5597292"/>
                </a:cubicBezTo>
                <a:lnTo>
                  <a:pt x="8035233" y="5608899"/>
                </a:lnTo>
                <a:cubicBezTo>
                  <a:pt x="8030775" y="5623501"/>
                  <a:pt x="8021047" y="5660431"/>
                  <a:pt x="8018178" y="5684911"/>
                </a:cubicBezTo>
                <a:cubicBezTo>
                  <a:pt x="8005590" y="5692608"/>
                  <a:pt x="8011744" y="5734344"/>
                  <a:pt x="8018018" y="5755776"/>
                </a:cubicBezTo>
                <a:cubicBezTo>
                  <a:pt x="8019409" y="5792777"/>
                  <a:pt x="7989082" y="5848613"/>
                  <a:pt x="8008640" y="5889599"/>
                </a:cubicBezTo>
                <a:cubicBezTo>
                  <a:pt x="8011480" y="5932097"/>
                  <a:pt x="8009486" y="5940901"/>
                  <a:pt x="8013542" y="5989744"/>
                </a:cubicBezTo>
                <a:cubicBezTo>
                  <a:pt x="8022089" y="6020787"/>
                  <a:pt x="7982918" y="6024963"/>
                  <a:pt x="7980757" y="6084926"/>
                </a:cubicBezTo>
                <a:cubicBezTo>
                  <a:pt x="7974117" y="6134231"/>
                  <a:pt x="7999371" y="6240432"/>
                  <a:pt x="7975907" y="6346549"/>
                </a:cubicBezTo>
                <a:cubicBezTo>
                  <a:pt x="7987225" y="6409741"/>
                  <a:pt x="7980509" y="6468689"/>
                  <a:pt x="7974221" y="6527527"/>
                </a:cubicBezTo>
                <a:cubicBezTo>
                  <a:pt x="7955361" y="6585667"/>
                  <a:pt x="7987786" y="6579284"/>
                  <a:pt x="7979135" y="6627129"/>
                </a:cubicBezTo>
                <a:cubicBezTo>
                  <a:pt x="7983057" y="6635153"/>
                  <a:pt x="7984986" y="6697665"/>
                  <a:pt x="7979404" y="6694819"/>
                </a:cubicBezTo>
                <a:cubicBezTo>
                  <a:pt x="7981755" y="6716947"/>
                  <a:pt x="8003903" y="6732844"/>
                  <a:pt x="8009526" y="6765445"/>
                </a:cubicBezTo>
                <a:cubicBezTo>
                  <a:pt x="8011113" y="6776325"/>
                  <a:pt x="8014662" y="6810511"/>
                  <a:pt x="8018211" y="6844697"/>
                </a:cubicBezTo>
                <a:lnTo>
                  <a:pt x="8019608" y="6857999"/>
                </a:lnTo>
                <a:lnTo>
                  <a:pt x="0" y="6857999"/>
                </a:lnTo>
                <a:close/>
              </a:path>
            </a:pathLst>
          </a:custGeom>
          <a:solidFill>
            <a:srgbClr val="82766A">
              <a:alpha val="14509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1"/>
          <p:cNvSpPr txBox="1"/>
          <p:nvPr/>
        </p:nvSpPr>
        <p:spPr>
          <a:xfrm>
            <a:off x="1137034" y="609600"/>
            <a:ext cx="6881026" cy="1322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</a:t>
            </a:r>
            <a:b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 Local Recursive Resolver”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0" name="Google Shape;200;p21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795981" y="1990229"/>
            <a:ext cx="2906973" cy="29069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1" name="Google Shape;201;p21"/>
          <p:cNvGrpSpPr/>
          <p:nvPr/>
        </p:nvGrpSpPr>
        <p:grpSpPr>
          <a:xfrm>
            <a:off x="1974321" y="2487941"/>
            <a:ext cx="4899376" cy="3320906"/>
            <a:chOff x="837287" y="293839"/>
            <a:chExt cx="4899376" cy="3320906"/>
          </a:xfrm>
        </p:grpSpPr>
        <p:sp>
          <p:nvSpPr>
            <p:cNvPr id="202" name="Google Shape;202;p21"/>
            <p:cNvSpPr/>
            <p:nvPr/>
          </p:nvSpPr>
          <p:spPr>
            <a:xfrm>
              <a:off x="1239475" y="293839"/>
              <a:ext cx="658125" cy="658125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21"/>
            <p:cNvSpPr/>
            <p:nvPr/>
          </p:nvSpPr>
          <p:spPr>
            <a:xfrm>
              <a:off x="837287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21"/>
            <p:cNvSpPr txBox="1"/>
            <p:nvPr/>
          </p:nvSpPr>
          <p:spPr>
            <a:xfrm>
              <a:off x="837287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Efficient Name Resolution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21"/>
            <p:cNvSpPr/>
            <p:nvPr/>
          </p:nvSpPr>
          <p:spPr>
            <a:xfrm>
              <a:off x="2957912" y="293839"/>
              <a:ext cx="658125" cy="658125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21"/>
            <p:cNvSpPr/>
            <p:nvPr/>
          </p:nvSpPr>
          <p:spPr>
            <a:xfrm>
              <a:off x="2555725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21"/>
            <p:cNvSpPr txBox="1"/>
            <p:nvPr/>
          </p:nvSpPr>
          <p:spPr>
            <a:xfrm>
              <a:off x="2555725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Reduced Network Traffic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21"/>
            <p:cNvSpPr/>
            <p:nvPr/>
          </p:nvSpPr>
          <p:spPr>
            <a:xfrm>
              <a:off x="4676350" y="293839"/>
              <a:ext cx="658125" cy="658125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21"/>
            <p:cNvSpPr/>
            <p:nvPr/>
          </p:nvSpPr>
          <p:spPr>
            <a:xfrm>
              <a:off x="4274163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21"/>
            <p:cNvSpPr txBox="1"/>
            <p:nvPr/>
          </p:nvSpPr>
          <p:spPr>
            <a:xfrm>
              <a:off x="4274163" y="1186480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Improved User Experience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21"/>
            <p:cNvSpPr/>
            <p:nvPr/>
          </p:nvSpPr>
          <p:spPr>
            <a:xfrm>
              <a:off x="2098694" y="2137105"/>
              <a:ext cx="658125" cy="658125"/>
            </a:xfrm>
            <a:prstGeom prst="rect">
              <a:avLst/>
            </a:prstGeom>
            <a:blipFill rotWithShape="1">
              <a:blip r:embed="rId7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21"/>
            <p:cNvSpPr/>
            <p:nvPr/>
          </p:nvSpPr>
          <p:spPr>
            <a:xfrm>
              <a:off x="1271957" y="3029745"/>
              <a:ext cx="2311598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21"/>
            <p:cNvSpPr txBox="1"/>
            <p:nvPr/>
          </p:nvSpPr>
          <p:spPr>
            <a:xfrm>
              <a:off x="1271957" y="3029745"/>
              <a:ext cx="2311598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Load Balancing &amp; </a:t>
              </a:r>
              <a:b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8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Redundancy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21"/>
            <p:cNvSpPr/>
            <p:nvPr/>
          </p:nvSpPr>
          <p:spPr>
            <a:xfrm>
              <a:off x="4241680" y="2137105"/>
              <a:ext cx="658125" cy="658125"/>
            </a:xfrm>
            <a:prstGeom prst="rect">
              <a:avLst/>
            </a:prstGeom>
            <a:blipFill rotWithShape="1">
              <a:blip r:embed="rId8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21"/>
            <p:cNvSpPr/>
            <p:nvPr/>
          </p:nvSpPr>
          <p:spPr>
            <a:xfrm>
              <a:off x="3839493" y="3029745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21"/>
            <p:cNvSpPr txBox="1"/>
            <p:nvPr/>
          </p:nvSpPr>
          <p:spPr>
            <a:xfrm>
              <a:off x="3839493" y="3029745"/>
              <a:ext cx="1462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...etc.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4B7178-9871-F88D-E94F-EA291F282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b="1" dirty="0">
                <a:solidFill>
                  <a:srgbClr val="16163F"/>
                </a:solidFill>
                <a:latin typeface="Poppins" pitchFamily="2" charset="77"/>
              </a:rPr>
              <a:t>What</a:t>
            </a:r>
            <a:r>
              <a:rPr lang="en-US" b="1" i="0" u="none" strike="noStrike" dirty="0">
                <a:solidFill>
                  <a:srgbClr val="E6E6E6"/>
                </a:solidFill>
                <a:effectLst/>
                <a:latin typeface="Montserrat" pitchFamily="2" charset="77"/>
              </a:rPr>
              <a:t> </a:t>
            </a:r>
            <a:r>
              <a:rPr lang="en-US" b="1" dirty="0">
                <a:solidFill>
                  <a:srgbClr val="16163F"/>
                </a:solidFill>
                <a:latin typeface="Poppins" pitchFamily="2" charset="77"/>
              </a:rPr>
              <a:t>is Anycast?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31551D-9294-4FD4-FD23-69A9F6EED0D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1360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775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Network routing method!</a:t>
            </a:r>
          </a:p>
          <a:p>
            <a:pPr lvl="1" algn="just"/>
            <a:r>
              <a:rPr lang="en-US">
                <a:latin typeface="Montserrat" pitchFamily="2" charset="77"/>
              </a:rPr>
              <a:t>Multiple routing paths to a group of endpoints that are each assigned the same IP address.</a:t>
            </a:r>
          </a:p>
          <a:p>
            <a:pPr marL="457200" lvl="1" indent="0" algn="just">
              <a:buFont typeface="Arial"/>
              <a:buNone/>
            </a:pPr>
            <a:endParaRPr lang="en-US">
              <a:latin typeface="Montserrat" pitchFamily="2" charset="77"/>
            </a:endParaRPr>
          </a:p>
          <a:p>
            <a:pPr>
              <a:buFont typeface="Wingdings" pitchFamily="2" charset="2"/>
              <a:buChar char="q"/>
            </a:pP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Route to one of several destinations / one-to-one-of-many association.</a:t>
            </a:r>
          </a:p>
          <a:p>
            <a:pPr lvl="1"/>
            <a:r>
              <a:rPr lang="en-US">
                <a:latin typeface="Montserrat" pitchFamily="2" charset="77"/>
              </a:rPr>
              <a:t>Routing is determined by one of two schemes:</a:t>
            </a:r>
          </a:p>
          <a:p>
            <a:pPr marL="914400" lvl="2" indent="0">
              <a:buFont typeface="Arial"/>
              <a:buNone/>
            </a:pPr>
            <a:r>
              <a:rPr lang="en-US" b="1">
                <a:latin typeface="Montserrat" pitchFamily="2" charset="77"/>
              </a:rPr>
              <a:t>Network Layer Anycast scheme</a:t>
            </a:r>
            <a:r>
              <a:rPr lang="en-US">
                <a:latin typeface="Montserrat" pitchFamily="2" charset="77"/>
              </a:rPr>
              <a:t>: the router selects a destination optimal for the user and provider, based on number of hops.</a:t>
            </a:r>
          </a:p>
          <a:p>
            <a:pPr lvl="2" indent="-457200">
              <a:buFont typeface="+mj-lt"/>
              <a:buAutoNum type="arabicPeriod"/>
            </a:pPr>
            <a:endParaRPr lang="en-US">
              <a:latin typeface="Montserrat" pitchFamily="2" charset="77"/>
            </a:endParaRPr>
          </a:p>
          <a:p>
            <a:pPr marL="914400" lvl="2" indent="0">
              <a:buFont typeface="Arial"/>
              <a:buNone/>
            </a:pPr>
            <a:r>
              <a:rPr lang="en-US" b="1">
                <a:latin typeface="Montserrat" pitchFamily="2" charset="77"/>
              </a:rPr>
              <a:t>Application Layer Anycast scheme: </a:t>
            </a:r>
            <a:r>
              <a:rPr lang="en-US">
                <a:latin typeface="Montserrat" pitchFamily="2" charset="77"/>
              </a:rPr>
              <a:t>the router may also take into account additional calculations, such as server availability, time to response, number of connections, and so on.</a:t>
            </a:r>
            <a:br>
              <a:rPr lang="en-US">
                <a:latin typeface="Montserrat" pitchFamily="2" charset="77"/>
              </a:rPr>
            </a:br>
            <a:endParaRPr lang="en-MM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92752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B877D69-4BC6-F73C-8220-45AB55AD6772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rgbClr val="16163F"/>
                </a:solidFill>
                <a:latin typeface="Poppins" pitchFamily="2" charset="77"/>
              </a:rPr>
              <a:t>Why</a:t>
            </a:r>
            <a:r>
              <a:rPr lang="en-US" b="1">
                <a:solidFill>
                  <a:srgbClr val="E6E6E6"/>
                </a:solidFill>
                <a:latin typeface="Montserrat" pitchFamily="2" charset="77"/>
              </a:rPr>
              <a:t> </a:t>
            </a:r>
            <a:r>
              <a:rPr lang="en-US" b="1">
                <a:solidFill>
                  <a:srgbClr val="16163F"/>
                </a:solidFill>
                <a:latin typeface="Poppins" pitchFamily="2" charset="77"/>
              </a:rPr>
              <a:t>use Anycast with DNS?</a:t>
            </a:r>
            <a:endParaRPr lang="en-US" b="1" dirty="0">
              <a:solidFill>
                <a:srgbClr val="16163F"/>
              </a:solidFill>
              <a:latin typeface="Poppins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BC5455FF-1E8C-9D71-F64E-BDE46969B886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113608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With Anycast DNS, we can enable a group of DNS servers with single IP address, to respond to DNS queries based on the geographical location of a DNS client.</a:t>
            </a:r>
          </a:p>
          <a:p>
            <a:pPr marL="0" indent="0" algn="just">
              <a:buFont typeface="Arial"/>
              <a:buNone/>
            </a:pPr>
            <a:endParaRPr lang="en-US">
              <a:solidFill>
                <a:srgbClr val="0A0A0A"/>
              </a:solidFill>
              <a:latin typeface="Montserrat" pitchFamily="2" charset="77"/>
            </a:endParaRPr>
          </a:p>
          <a:p>
            <a:pPr algn="just">
              <a:buFont typeface="Wingdings" pitchFamily="2" charset="2"/>
              <a:buChar char="q"/>
            </a:pP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Benefits of the DNS anycasting:	</a:t>
            </a:r>
          </a:p>
          <a:p>
            <a:pPr lvl="1" algn="just"/>
            <a:r>
              <a:rPr lang="en-US">
                <a:latin typeface="Segoe UI" panose="020B0502040204020203" pitchFamily="34" charset="0"/>
              </a:rPr>
              <a:t>Enhancing DNS response time</a:t>
            </a:r>
          </a:p>
          <a:p>
            <a:pPr lvl="1" algn="just"/>
            <a:r>
              <a:rPr lang="en-US">
                <a:latin typeface="Segoe UI" panose="020B0502040204020203" pitchFamily="34" charset="0"/>
              </a:rPr>
              <a:t>Simplify DNS client settings</a:t>
            </a:r>
          </a:p>
          <a:p>
            <a:pPr lvl="1" algn="just"/>
            <a:r>
              <a:rPr lang="en-US">
                <a:latin typeface="Segoe UI" panose="020B0502040204020203" pitchFamily="34" charset="0"/>
              </a:rPr>
              <a:t>Extra layer of redundancy</a:t>
            </a:r>
          </a:p>
          <a:p>
            <a:pPr lvl="1" algn="just"/>
            <a:r>
              <a:rPr lang="en-US">
                <a:latin typeface="Segoe UI" panose="020B0502040204020203" pitchFamily="34" charset="0"/>
              </a:rPr>
              <a:t>Protect against DNS denial of service attacks</a:t>
            </a:r>
            <a:endParaRPr lang="en-US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1675790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E67C154-F3D2-1E4B-0EC5-5E3AC3124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16163F"/>
                </a:solidFill>
                <a:latin typeface="Poppins" pitchFamily="2" charset="77"/>
              </a:rPr>
              <a:t>Anycast for Recursive DNS resolver</a:t>
            </a:r>
            <a:endParaRPr lang="en-MM" b="1" dirty="0">
              <a:solidFill>
                <a:srgbClr val="16163F"/>
              </a:solidFill>
              <a:latin typeface="Poppins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42EB6DE-12A5-58E3-3EB0-6DF9099F602C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buFont typeface="Wingdings" pitchFamily="2" charset="2"/>
              <a:buChar char="q"/>
            </a:pPr>
            <a:r>
              <a:rPr lang="en-US">
                <a:latin typeface="Montserrat" pitchFamily="2" charset="77"/>
              </a:rPr>
              <a:t>ISPs can use anycast for recursive DNS resolver to </a:t>
            </a: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improve the speed and reliability of their customers’ Internet browsing experience.</a:t>
            </a:r>
          </a:p>
          <a:p>
            <a:pPr marL="0" indent="0" algn="just">
              <a:buFont typeface="Arial"/>
              <a:buNone/>
            </a:pPr>
            <a:endParaRPr lang="en-US"/>
          </a:p>
          <a:p>
            <a:pPr>
              <a:buFont typeface="Wingdings" pitchFamily="2" charset="2"/>
              <a:buChar char="q"/>
            </a:pPr>
            <a:r>
              <a:rPr lang="en-US">
                <a:solidFill>
                  <a:srgbClr val="0A0A0A"/>
                </a:solidFill>
                <a:latin typeface="Montserrat" pitchFamily="2" charset="77"/>
              </a:rPr>
              <a:t>By anycasting, ISPs can allow all of their customers to configure a single IP address that will reach the nearest recursive DNS server, and seamlessly failover to the next closest server in the event of a location fails or is taken offline.</a:t>
            </a:r>
            <a:br>
              <a:rPr lang="en-US">
                <a:solidFill>
                  <a:srgbClr val="0A0A0A"/>
                </a:solidFill>
                <a:latin typeface="Montserrat" pitchFamily="2" charset="77"/>
              </a:rPr>
            </a:br>
            <a:endParaRPr lang="en-MM" dirty="0">
              <a:solidFill>
                <a:srgbClr val="0A0A0A"/>
              </a:solidFill>
              <a:latin typeface="Montserrat" pitchFamily="2" charset="77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lt1"/>
        </a:soli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2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3" name="Google Shape;223;p22"/>
          <p:cNvSpPr txBox="1"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3700" b="0" i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Advantages of running anycast on recursive DNS servers</a:t>
            </a:r>
            <a:endParaRPr sz="3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4" name="Google Shape;224;p22" descr="Laptop Secur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2"/>
          <p:cNvSpPr txBox="1">
            <a:spLocks noGrp="1"/>
          </p:cNvSpPr>
          <p:nvPr>
            <p:ph type="body" idx="1"/>
          </p:nvPr>
        </p:nvSpPr>
        <p:spPr>
          <a:xfrm>
            <a:off x="1009650" y="1847849"/>
            <a:ext cx="9994900" cy="425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 sz="2000" b="0" i="0"/>
              <a:t>Running anycast on recursive DNS servers provides several advantages that enhance the performance, availability, and reliability of DNS services. Anycast is a network addressing and routing technique that allows multiple servers located in different geographic locations to share the same IP address.</a:t>
            </a:r>
            <a:br>
              <a:rPr lang="en-US" sz="2000" b="0" i="0"/>
            </a:br>
            <a:endParaRPr sz="2000" b="0" i="0"/>
          </a:p>
        </p:txBody>
      </p:sp>
      <p:sp>
        <p:nvSpPr>
          <p:cNvPr id="226" name="Google Shape;226;p22"/>
          <p:cNvSpPr txBox="1"/>
          <p:nvPr/>
        </p:nvSpPr>
        <p:spPr>
          <a:xfrm>
            <a:off x="831200" y="30472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14350" marR="0" lvl="0" indent="-3365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endParaRPr sz="2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22"/>
          <p:cNvSpPr txBox="1"/>
          <p:nvPr/>
        </p:nvSpPr>
        <p:spPr>
          <a:xfrm>
            <a:off x="2019300" y="3398350"/>
            <a:ext cx="42423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Load Distribution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Proximity-based Routing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High Availability</a:t>
            </a:r>
            <a:endParaRPr sz="1800" b="0" i="0" u="none" strike="noStrike" cap="none">
              <a:solidFill>
                <a:srgbClr val="D1D5DB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Scalability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Cost Efficiency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Simplified Configuration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Noto Sans Symbols"/>
              <a:buChar char="⮚"/>
            </a:pPr>
            <a:r>
              <a:rPr lang="en-US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……etc.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855378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8CE4A27-E1F8-2466-15F8-6E2BE18692FF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rgbClr val="16163F"/>
                </a:solidFill>
                <a:latin typeface="Poppins" pitchFamily="2" charset="77"/>
              </a:rPr>
              <a:t>Anycasting of the well-known public recursive DNS service</a:t>
            </a:r>
            <a:endParaRPr lang="en-MM" b="1" dirty="0">
              <a:solidFill>
                <a:srgbClr val="16163F"/>
              </a:solidFill>
              <a:latin typeface="Poppins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CEB4F94-9283-B043-C4AB-EFCC03C9E5F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just">
              <a:buFont typeface="Arial"/>
              <a:buNone/>
            </a:pPr>
            <a:br>
              <a:rPr lang="en-US">
                <a:solidFill>
                  <a:srgbClr val="0A0A0A"/>
                </a:solidFill>
                <a:latin typeface="Montserrat" pitchFamily="2" charset="77"/>
              </a:rPr>
            </a:br>
            <a:endParaRPr lang="en-MM" dirty="0">
              <a:solidFill>
                <a:srgbClr val="0A0A0A"/>
              </a:solidFill>
              <a:latin typeface="Montserrat" pitchFamily="2" charset="77"/>
            </a:endParaRP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0F110ABE-1C48-A272-EDD3-DFB190DAF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6020" y="1825625"/>
            <a:ext cx="7772400" cy="4982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453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3"/>
          <p:cNvSpPr/>
          <p:nvPr/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4" name="Google Shape;234;p23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None/>
            </a:pPr>
            <a:r>
              <a:rPr lang="en-US"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Recursive DNS Server Installation concept.</a:t>
            </a:r>
            <a:endParaRPr sz="3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5" name="Google Shape;235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34" y="1788572"/>
            <a:ext cx="12192000" cy="48850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1" name="Google Shape;241;p24"/>
          <p:cNvSpPr/>
          <p:nvPr/>
        </p:nvSpPr>
        <p:spPr>
          <a:xfrm flipH="1">
            <a:off x="2" y="0"/>
            <a:ext cx="12191998" cy="2170031"/>
          </a:xfrm>
          <a:prstGeom prst="rect">
            <a:avLst/>
          </a:prstGeom>
          <a:gradFill>
            <a:gsLst>
              <a:gs pos="0">
                <a:srgbClr val="000000">
                  <a:alpha val="95294"/>
                </a:srgbClr>
              </a:gs>
              <a:gs pos="100000">
                <a:srgbClr val="2F5496"/>
              </a:gs>
            </a:gsLst>
            <a:lin ang="197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24"/>
          <p:cNvSpPr/>
          <p:nvPr/>
        </p:nvSpPr>
        <p:spPr>
          <a:xfrm flipH="1">
            <a:off x="8082819" y="0"/>
            <a:ext cx="4097211" cy="2170661"/>
          </a:xfrm>
          <a:prstGeom prst="rect">
            <a:avLst/>
          </a:prstGeom>
          <a:gradFill>
            <a:gsLst>
              <a:gs pos="0">
                <a:srgbClr val="1F3864">
                  <a:alpha val="67450"/>
                </a:srgbClr>
              </a:gs>
              <a:gs pos="19000">
                <a:srgbClr val="1F3864">
                  <a:alpha val="67450"/>
                </a:srgbClr>
              </a:gs>
              <a:gs pos="100000">
                <a:srgbClr val="4472C4">
                  <a:alpha val="47450"/>
                </a:srgbClr>
              </a:gs>
            </a:gsLst>
            <a:lin ang="1919999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24"/>
          <p:cNvSpPr/>
          <p:nvPr/>
        </p:nvSpPr>
        <p:spPr>
          <a:xfrm rot="-5400000" flipH="1">
            <a:off x="5010646" y="-5010043"/>
            <a:ext cx="2170709" cy="12192000"/>
          </a:xfrm>
          <a:prstGeom prst="rect">
            <a:avLst/>
          </a:prstGeom>
          <a:gradFill>
            <a:gsLst>
              <a:gs pos="0">
                <a:srgbClr val="2F5496">
                  <a:alpha val="15294"/>
                </a:srgbClr>
              </a:gs>
              <a:gs pos="23000">
                <a:srgbClr val="2F5496">
                  <a:alpha val="15294"/>
                </a:srgbClr>
              </a:gs>
              <a:gs pos="99000">
                <a:srgbClr val="000000">
                  <a:alpha val="44313"/>
                </a:srgbClr>
              </a:gs>
              <a:gs pos="100000">
                <a:srgbClr val="000000">
                  <a:alpha val="44313"/>
                </a:srgbClr>
              </a:gs>
            </a:gsLst>
            <a:lin ang="21000001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24"/>
          <p:cNvSpPr txBox="1">
            <a:spLocks noGrp="1"/>
          </p:cNvSpPr>
          <p:nvPr>
            <p:ph type="title"/>
          </p:nvPr>
        </p:nvSpPr>
        <p:spPr>
          <a:xfrm>
            <a:off x="1383564" y="348865"/>
            <a:ext cx="9718111" cy="1576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sz="400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Recursive DNS Server Installation concept.</a:t>
            </a:r>
            <a:endParaRPr dirty="0"/>
          </a:p>
        </p:txBody>
      </p:sp>
      <p:grpSp>
        <p:nvGrpSpPr>
          <p:cNvPr id="245" name="Google Shape;245;p24"/>
          <p:cNvGrpSpPr/>
          <p:nvPr/>
        </p:nvGrpSpPr>
        <p:grpSpPr>
          <a:xfrm>
            <a:off x="644056" y="2275248"/>
            <a:ext cx="11243144" cy="4028463"/>
            <a:chOff x="0" y="1673"/>
            <a:chExt cx="11243144" cy="4028463"/>
          </a:xfrm>
        </p:grpSpPr>
        <p:sp>
          <p:nvSpPr>
            <p:cNvPr id="246" name="Google Shape;246;p24"/>
            <p:cNvSpPr/>
            <p:nvPr/>
          </p:nvSpPr>
          <p:spPr>
            <a:xfrm>
              <a:off x="0" y="1673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24"/>
            <p:cNvSpPr/>
            <p:nvPr/>
          </p:nvSpPr>
          <p:spPr>
            <a:xfrm>
              <a:off x="256549" y="192495"/>
              <a:ext cx="466453" cy="466453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24"/>
            <p:cNvSpPr/>
            <p:nvPr/>
          </p:nvSpPr>
          <p:spPr>
            <a:xfrm>
              <a:off x="979552" y="1673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24"/>
            <p:cNvSpPr txBox="1"/>
            <p:nvPr/>
          </p:nvSpPr>
          <p:spPr>
            <a:xfrm>
              <a:off x="979552" y="1673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recursion</a:t>
              </a:r>
              <a:b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To define Authoritative server or Recursive DNS Server.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24"/>
            <p:cNvSpPr/>
            <p:nvPr/>
          </p:nvSpPr>
          <p:spPr>
            <a:xfrm>
              <a:off x="0" y="1061795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24"/>
            <p:cNvSpPr/>
            <p:nvPr/>
          </p:nvSpPr>
          <p:spPr>
            <a:xfrm>
              <a:off x="256549" y="1252617"/>
              <a:ext cx="466453" cy="466453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24"/>
            <p:cNvSpPr/>
            <p:nvPr/>
          </p:nvSpPr>
          <p:spPr>
            <a:xfrm>
              <a:off x="979552" y="1061795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24"/>
            <p:cNvSpPr txBox="1"/>
            <p:nvPr/>
          </p:nvSpPr>
          <p:spPr>
            <a:xfrm>
              <a:off x="979552" y="1061795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allow-query</a:t>
              </a:r>
              <a:br>
                <a:rPr lang="en-US" sz="16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To allow who can query the domain to this server.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24"/>
            <p:cNvSpPr/>
            <p:nvPr/>
          </p:nvSpPr>
          <p:spPr>
            <a:xfrm>
              <a:off x="0" y="2121917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24"/>
            <p:cNvSpPr/>
            <p:nvPr/>
          </p:nvSpPr>
          <p:spPr>
            <a:xfrm>
              <a:off x="256549" y="2312739"/>
              <a:ext cx="466453" cy="466453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24"/>
            <p:cNvSpPr/>
            <p:nvPr/>
          </p:nvSpPr>
          <p:spPr>
            <a:xfrm>
              <a:off x="979552" y="2121917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24"/>
            <p:cNvSpPr txBox="1"/>
            <p:nvPr/>
          </p:nvSpPr>
          <p:spPr>
            <a:xfrm>
              <a:off x="979552" y="2121917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listen-on</a:t>
              </a:r>
              <a:b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To listen client DNS queries </a:t>
              </a: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58" name="Google Shape;258;p24"/>
            <p:cNvSpPr/>
            <p:nvPr/>
          </p:nvSpPr>
          <p:spPr>
            <a:xfrm>
              <a:off x="0" y="3182039"/>
              <a:ext cx="11243144" cy="848097"/>
            </a:xfrm>
            <a:prstGeom prst="roundRect">
              <a:avLst>
                <a:gd name="adj" fmla="val 10000"/>
              </a:avLst>
            </a:prstGeom>
            <a:solidFill>
              <a:srgbClr val="F2F2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24"/>
            <p:cNvSpPr/>
            <p:nvPr/>
          </p:nvSpPr>
          <p:spPr>
            <a:xfrm>
              <a:off x="256549" y="3372861"/>
              <a:ext cx="466453" cy="466453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24"/>
            <p:cNvSpPr/>
            <p:nvPr/>
          </p:nvSpPr>
          <p:spPr>
            <a:xfrm>
              <a:off x="979552" y="3182039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24"/>
            <p:cNvSpPr txBox="1"/>
            <p:nvPr/>
          </p:nvSpPr>
          <p:spPr>
            <a:xfrm>
              <a:off x="979552" y="3182039"/>
              <a:ext cx="10263591" cy="8480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9750" tIns="89750" rIns="89750" bIns="897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query-source</a:t>
              </a:r>
              <a:br>
                <a:rPr lang="en-US" sz="19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</a:br>
              <a:r>
                <a:rPr lang="en-US" sz="16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-  To send query to another DNS server.</a:t>
              </a:r>
              <a:endParaRPr sz="1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25"/>
          <p:cNvSpPr txBox="1">
            <a:spLocks noGrp="1"/>
          </p:cNvSpPr>
          <p:nvPr>
            <p:ph type="title"/>
          </p:nvPr>
        </p:nvSpPr>
        <p:spPr>
          <a:xfrm>
            <a:off x="175570" y="192568"/>
            <a:ext cx="10077140" cy="64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Recursive DNS Server Installation Example.</a:t>
            </a:r>
            <a:endParaRPr sz="2800" b="1"/>
          </a:p>
        </p:txBody>
      </p:sp>
      <p:sp>
        <p:nvSpPr>
          <p:cNvPr id="267" name="Google Shape;267;p25"/>
          <p:cNvSpPr/>
          <p:nvPr/>
        </p:nvSpPr>
        <p:spPr>
          <a:xfrm>
            <a:off x="1463040" y="1950720"/>
            <a:ext cx="1107440" cy="203200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8" name="Google Shape;268;p25"/>
          <p:cNvSpPr/>
          <p:nvPr/>
        </p:nvSpPr>
        <p:spPr>
          <a:xfrm>
            <a:off x="1483360" y="308864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25"/>
          <p:cNvSpPr/>
          <p:nvPr/>
        </p:nvSpPr>
        <p:spPr>
          <a:xfrm>
            <a:off x="1483360" y="426720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25"/>
          <p:cNvSpPr/>
          <p:nvPr/>
        </p:nvSpPr>
        <p:spPr>
          <a:xfrm>
            <a:off x="1493520" y="5405120"/>
            <a:ext cx="1107440" cy="203200"/>
          </a:xfrm>
          <a:prstGeom prst="rect">
            <a:avLst/>
          </a:prstGeom>
          <a:solidFill>
            <a:schemeClr val="accent4"/>
          </a:solidFill>
          <a:ln w="12700" cap="flat" cmpd="sng">
            <a:solidFill>
              <a:srgbClr val="6B51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1" name="Google Shape;271;p25"/>
          <p:cNvSpPr/>
          <p:nvPr/>
        </p:nvSpPr>
        <p:spPr>
          <a:xfrm>
            <a:off x="995680" y="2733040"/>
            <a:ext cx="670560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2" name="Google Shape;272;p25"/>
          <p:cNvSpPr/>
          <p:nvPr/>
        </p:nvSpPr>
        <p:spPr>
          <a:xfrm>
            <a:off x="1005840" y="3870960"/>
            <a:ext cx="670560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p25"/>
          <p:cNvSpPr/>
          <p:nvPr/>
        </p:nvSpPr>
        <p:spPr>
          <a:xfrm>
            <a:off x="1002792" y="5008880"/>
            <a:ext cx="737616" cy="203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4" name="Google Shape;274;p25"/>
          <p:cNvSpPr txBox="1">
            <a:spLocks noGrp="1"/>
          </p:cNvSpPr>
          <p:nvPr>
            <p:ph type="body" idx="1"/>
          </p:nvPr>
        </p:nvSpPr>
        <p:spPr>
          <a:xfrm>
            <a:off x="754690" y="1493306"/>
            <a:ext cx="11360800" cy="4846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ens3: &lt;BROADCAST,MULTICAST,UP,LOWER_UP&gt; mtu 1500 qdisc fqcodel state UP group default qlen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00:50:01:00:16:00 brd 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 </a:t>
            </a:r>
            <a:r>
              <a:rPr lang="en-US" sz="1400" b="1"/>
              <a:t>172.16.1.2/24</a:t>
            </a:r>
            <a:r>
              <a:rPr lang="en-US" sz="1400"/>
              <a:t> brd 172.16.1.255 scope global ens3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fe80::250:1ff:fe00:1600/64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any10.vip: &lt;BROADCAST,NOARP,UP,LOWER_UP&gt; mtu 1500 qdisc noqueue state UNKNOWN group default qlen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0e:f0:e8:74:2e:69 brd 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 </a:t>
            </a:r>
            <a:r>
              <a:rPr lang="en-US" sz="1400" b="1"/>
              <a:t>10.10.10.10/32</a:t>
            </a:r>
            <a:r>
              <a:rPr lang="en-US" sz="1400"/>
              <a:t> scope global any10.vip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fe80::cf0:e8ff:fe74:2e69/64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any11.vip: &lt;BROADCAST,NOARP,UP,LOWER_UP&gt; mtu 1500 qdisc noqueue state UNKNOWN group default qlen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3a:e7:76:ec:28:13 brd 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 </a:t>
            </a:r>
            <a:r>
              <a:rPr lang="en-US" sz="1400" b="1"/>
              <a:t>11.11.11.11/32 </a:t>
            </a:r>
            <a:r>
              <a:rPr lang="en-US" sz="1400"/>
              <a:t>scope global any11.vip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fe80::38e7:76ff:feec:2813/64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public.vip: &lt;BROADCAST,NOARP,UP,LOWER_UP&gt; mtu 1500 qdisc noqueue state UNKNOWN group default qlen 1000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link/ether 22:94:a7:80:e7:e2 brd ff:ff:ff:ff:ff:ff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 </a:t>
            </a:r>
            <a:r>
              <a:rPr lang="en-US" sz="1400" b="1"/>
              <a:t>103.103.1.1/32</a:t>
            </a:r>
            <a:r>
              <a:rPr lang="en-US" sz="1400"/>
              <a:t> scope global public.vip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inet6 fe80::2094:a7ff:fe80:e7e2/64 scope link</a:t>
            </a:r>
            <a:endParaRPr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/>
              <a:t>       valid_lft forever preferred_lft forever</a:t>
            </a:r>
            <a:endParaRPr/>
          </a:p>
        </p:txBody>
      </p:sp>
      <p:sp>
        <p:nvSpPr>
          <p:cNvPr id="275" name="Google Shape;275;p25"/>
          <p:cNvSpPr txBox="1"/>
          <p:nvPr/>
        </p:nvSpPr>
        <p:spPr>
          <a:xfrm>
            <a:off x="415600" y="83420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Network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25"/>
          <p:cNvSpPr txBox="1"/>
          <p:nvPr/>
        </p:nvSpPr>
        <p:spPr>
          <a:xfrm>
            <a:off x="792480" y="1196934"/>
            <a:ext cx="60960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$ IP addr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6"/>
          <p:cNvSpPr txBox="1">
            <a:spLocks noGrp="1"/>
          </p:cNvSpPr>
          <p:nvPr>
            <p:ph type="title"/>
          </p:nvPr>
        </p:nvSpPr>
        <p:spPr>
          <a:xfrm>
            <a:off x="175570" y="192568"/>
            <a:ext cx="10077140" cy="641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Recursive DNS Server Installation Example.</a:t>
            </a:r>
            <a:endParaRPr sz="2800" b="1"/>
          </a:p>
        </p:txBody>
      </p:sp>
      <p:sp>
        <p:nvSpPr>
          <p:cNvPr id="282" name="Google Shape;282;p26"/>
          <p:cNvSpPr txBox="1">
            <a:spLocks noGrp="1"/>
          </p:cNvSpPr>
          <p:nvPr>
            <p:ph type="body" idx="1"/>
          </p:nvPr>
        </p:nvSpPr>
        <p:spPr>
          <a:xfrm>
            <a:off x="415600" y="177971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options {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directory "/var/cache/bind";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recursion yes; </a:t>
            </a:r>
            <a:r>
              <a:rPr lang="en-US" sz="1400" b="1" dirty="0"/>
              <a:t>// allow recursive queries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allow-query { localhost; 172.16.255.0/24; }; </a:t>
            </a:r>
            <a:r>
              <a:rPr lang="en-US" sz="1400" b="1" dirty="0"/>
              <a:t>// allow queries from localhost and client network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listen-on { localhost; 10.10.10.10; 11.11.11.11; }; </a:t>
            </a:r>
            <a:r>
              <a:rPr lang="en-US" sz="1400" b="1" dirty="0"/>
              <a:t>// allow server IPV4 address to listen DNS queries from client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query-source 103.103.1.1;</a:t>
            </a:r>
            <a:r>
              <a:rPr lang="en-US" sz="1400" b="1" dirty="0"/>
              <a:t> //Specific IP address for DNS Server Outbound Query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</a:t>
            </a:r>
            <a:r>
              <a:rPr lang="en-US" sz="1400" dirty="0" err="1"/>
              <a:t>dnssec</a:t>
            </a:r>
            <a:r>
              <a:rPr lang="en-US" sz="1400" dirty="0"/>
              <a:t>-validation auto;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listen-on-v6 { any; };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};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endParaRPr sz="1400"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logging{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channel query logging {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file "/var/log/named/</a:t>
            </a:r>
            <a:r>
              <a:rPr lang="en-US" sz="1400" dirty="0" err="1"/>
              <a:t>query.log</a:t>
            </a:r>
            <a:r>
              <a:rPr lang="en-US" sz="1400" dirty="0"/>
              <a:t>" versions 3 size 10m;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severity debug 3;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print-time yes;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print-severity yes;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print-category yes; };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category queries {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                query logging; };</a:t>
            </a:r>
            <a:endParaRPr dirty="0"/>
          </a:p>
          <a:p>
            <a:pPr marL="152396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</a:pPr>
            <a:r>
              <a:rPr lang="en-US" sz="1400" dirty="0"/>
              <a:t>};</a:t>
            </a:r>
            <a:endParaRPr dirty="0"/>
          </a:p>
        </p:txBody>
      </p:sp>
      <p:sp>
        <p:nvSpPr>
          <p:cNvPr id="283" name="Google Shape;283;p26"/>
          <p:cNvSpPr txBox="1"/>
          <p:nvPr/>
        </p:nvSpPr>
        <p:spPr>
          <a:xfrm>
            <a:off x="415600" y="99676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1651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None/>
            </a:pPr>
            <a:endParaRPr sz="2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26"/>
          <p:cNvSpPr txBox="1"/>
          <p:nvPr/>
        </p:nvSpPr>
        <p:spPr>
          <a:xfrm>
            <a:off x="327970" y="1447608"/>
            <a:ext cx="6097904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/etc/bind/named.conf.options</a:t>
            </a: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5" name="Google Shape;285;p26"/>
          <p:cNvSpPr txBox="1"/>
          <p:nvPr/>
        </p:nvSpPr>
        <p:spPr>
          <a:xfrm>
            <a:off x="415600" y="834203"/>
            <a:ext cx="10077140" cy="374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Noto Sans Symbols"/>
              <a:buChar char="⮚"/>
            </a:pP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Bind DNS Configuration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DNS?</a:t>
            </a:r>
            <a:endParaRPr/>
          </a:p>
        </p:txBody>
      </p:sp>
      <p:pic>
        <p:nvPicPr>
          <p:cNvPr id="104" name="Google Shape;104;p15" descr="Phish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5"/>
          <p:cNvSpPr txBox="1">
            <a:spLocks noGrp="1"/>
          </p:cNvSpPr>
          <p:nvPr>
            <p:ph type="body" idx="1"/>
          </p:nvPr>
        </p:nvSpPr>
        <p:spPr>
          <a:xfrm>
            <a:off x="1009650" y="1847849"/>
            <a:ext cx="9994900" cy="42545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lang="en-US" sz="2000">
                <a:highlight>
                  <a:srgbClr val="FFFFFF"/>
                </a:highlight>
              </a:rPr>
              <a:t>Resolve a fully qualified domain name (FQDN) to an IP Address IPs.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2350"/>
              <a:buFont typeface="Arial"/>
              <a:buChar char="•"/>
            </a:pPr>
            <a:r>
              <a:rPr lang="en-US" sz="2000">
                <a:highlight>
                  <a:srgbClr val="FFFFFF"/>
                </a:highlight>
              </a:rPr>
              <a:t>hierarchical and decentralized naming system.</a:t>
            </a:r>
            <a:endParaRPr/>
          </a:p>
        </p:txBody>
      </p:sp>
      <p:sp>
        <p:nvSpPr>
          <p:cNvPr id="106" name="Google Shape;106;p15"/>
          <p:cNvSpPr txBox="1"/>
          <p:nvPr/>
        </p:nvSpPr>
        <p:spPr>
          <a:xfrm>
            <a:off x="1811052" y="3075317"/>
            <a:ext cx="9983684" cy="87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80985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350"/>
              <a:buFont typeface="Arial"/>
              <a:buNone/>
            </a:pPr>
            <a:r>
              <a:rPr lang="en-US" sz="2000" b="1" i="0" u="none" strike="noStrike" cap="none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Example FQDN :                www.google.com.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15"/>
          <p:cNvSpPr/>
          <p:nvPr/>
        </p:nvSpPr>
        <p:spPr>
          <a:xfrm>
            <a:off x="5101028" y="3386591"/>
            <a:ext cx="161365" cy="436249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15"/>
          <p:cNvSpPr/>
          <p:nvPr/>
        </p:nvSpPr>
        <p:spPr>
          <a:xfrm>
            <a:off x="5695115" y="3376431"/>
            <a:ext cx="161365" cy="714391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343443" y="3376431"/>
            <a:ext cx="161365" cy="109729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0" name="Google Shape;110;p15"/>
          <p:cNvSpPr/>
          <p:nvPr/>
        </p:nvSpPr>
        <p:spPr>
          <a:xfrm>
            <a:off x="6702489" y="3376431"/>
            <a:ext cx="161365" cy="1398286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12700" cap="flat" cmpd="sng">
            <a:solidFill>
              <a:srgbClr val="1C305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1" name="Google Shape;111;p15"/>
          <p:cNvSpPr txBox="1"/>
          <p:nvPr/>
        </p:nvSpPr>
        <p:spPr>
          <a:xfrm>
            <a:off x="4546681" y="3769357"/>
            <a:ext cx="114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4912441" y="4057787"/>
            <a:ext cx="1531188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Domain Name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15"/>
          <p:cNvSpPr txBox="1"/>
          <p:nvPr/>
        </p:nvSpPr>
        <p:spPr>
          <a:xfrm>
            <a:off x="6127151" y="4453486"/>
            <a:ext cx="590226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TLD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5"/>
          <p:cNvSpPr txBox="1"/>
          <p:nvPr/>
        </p:nvSpPr>
        <p:spPr>
          <a:xfrm>
            <a:off x="6490423" y="4762313"/>
            <a:ext cx="141814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Root Servers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7"/>
          <p:cNvSpPr/>
          <p:nvPr/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27"/>
          <p:cNvSpPr/>
          <p:nvPr/>
        </p:nvSpPr>
        <p:spPr>
          <a:xfrm>
            <a:off x="1" y="0"/>
            <a:ext cx="4167271" cy="6858000"/>
          </a:xfrm>
          <a:custGeom>
            <a:avLst/>
            <a:gdLst/>
            <a:ahLst/>
            <a:cxnLst/>
            <a:rect l="l" t="t" r="r" b="b"/>
            <a:pathLst>
              <a:path w="4167271" h="6858000" extrusionOk="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27"/>
          <p:cNvSpPr txBox="1"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Calibri"/>
              <a:buNone/>
            </a:pPr>
            <a:r>
              <a:rPr lang="en-US" b="1" i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summary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27"/>
          <p:cNvSpPr/>
          <p:nvPr/>
        </p:nvSpPr>
        <p:spPr>
          <a:xfrm rot="10800000" flipH="1">
            <a:off x="7550402" y="2455479"/>
            <a:ext cx="4083433" cy="4083433"/>
          </a:xfrm>
          <a:prstGeom prst="arc">
            <a:avLst>
              <a:gd name="adj1" fmla="val 16200000"/>
              <a:gd name="adj2" fmla="val 0"/>
            </a:avLst>
          </a:prstGeom>
          <a:noFill/>
          <a:ln w="127000" cap="rnd" cmpd="sng">
            <a:solidFill>
              <a:schemeClr val="accent4"/>
            </a:solidFill>
            <a:prstDash val="dash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p27"/>
          <p:cNvSpPr txBox="1">
            <a:spLocks noGrp="1"/>
          </p:cNvSpPr>
          <p:nvPr>
            <p:ph type="body" idx="1"/>
          </p:nvPr>
        </p:nvSpPr>
        <p:spPr>
          <a:xfrm>
            <a:off x="4447300" y="591350"/>
            <a:ext cx="7422000" cy="55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What is “Recursive DNS Server”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How does it work.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Advantages of Local Resolver.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Different between Authoritative &amp; Recursive DNS server.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Advantages of enabling Anycast on DNS service.</a:t>
            </a:r>
            <a:endParaRPr/>
          </a:p>
          <a:p>
            <a:pPr marL="609585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r>
              <a:rPr lang="en-US"/>
              <a:t>Recursive DNS server installation concept and example configuration using by BIND DNS software.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5BB7635-8B4C-9E8C-459E-7F6565AA1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492" y="342466"/>
            <a:ext cx="10867015" cy="6173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303525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2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0" name="Google Shape;300;p28"/>
          <p:cNvSpPr/>
          <p:nvPr/>
        </p:nvSpPr>
        <p:spPr>
          <a:xfrm>
            <a:off x="1114425" y="0"/>
            <a:ext cx="9963150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EFEFEF"/>
            </a:solidFill>
            <a:prstDash val="solid"/>
            <a:miter lim="800000"/>
            <a:headEnd type="none" w="sm" len="sm"/>
            <a:tailEnd type="none" w="sm" len="sm"/>
          </a:ln>
          <a:effectLst>
            <a:outerShdw blurRad="139700" sx="102000" sy="102000" algn="ctr" rotWithShape="0">
              <a:srgbClr val="D8D8D8">
                <a:alpha val="37254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28"/>
          <p:cNvSpPr/>
          <p:nvPr/>
        </p:nvSpPr>
        <p:spPr>
          <a:xfrm>
            <a:off x="1121664" y="0"/>
            <a:ext cx="9948672" cy="6858000"/>
          </a:xfrm>
          <a:custGeom>
            <a:avLst/>
            <a:gdLst/>
            <a:ahLst/>
            <a:cxnLst/>
            <a:rect l="l" t="t" r="r" b="b"/>
            <a:pathLst>
              <a:path w="9963150" h="6858000" extrusionOk="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8"/>
          <p:cNvSpPr txBox="1"/>
          <p:nvPr/>
        </p:nvSpPr>
        <p:spPr>
          <a:xfrm>
            <a:off x="1524003" y="1999615"/>
            <a:ext cx="9144000" cy="2764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200"/>
              <a:buFont typeface="Arial"/>
              <a:buNone/>
            </a:pPr>
            <a:r>
              <a:rPr lang="en-US" sz="7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Thank you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3" name="Google Shape;303;p28"/>
          <p:cNvSpPr/>
          <p:nvPr/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ounded Rectangle 43">
            <a:extLst>
              <a:ext uri="{FF2B5EF4-FFF2-40B4-BE49-F238E27FC236}">
                <a16:creationId xmlns:a16="http://schemas.microsoft.com/office/drawing/2014/main" id="{9DE9A7AA-82FE-C633-0BC0-9F219CF3BF3E}"/>
              </a:ext>
            </a:extLst>
          </p:cNvPr>
          <p:cNvSpPr/>
          <p:nvPr/>
        </p:nvSpPr>
        <p:spPr>
          <a:xfrm>
            <a:off x="1020754" y="2350653"/>
            <a:ext cx="4729397" cy="2642202"/>
          </a:xfrm>
          <a:prstGeom prst="roundRect">
            <a:avLst/>
          </a:prstGeom>
          <a:blipFill>
            <a:blip r:embed="rId3"/>
            <a:tile tx="0" ty="0" sx="100000" sy="100000" flip="none" algn="tl"/>
          </a:blip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M"/>
          </a:p>
        </p:txBody>
      </p:sp>
      <p:sp>
        <p:nvSpPr>
          <p:cNvPr id="45" name="Title 1">
            <a:extLst>
              <a:ext uri="{FF2B5EF4-FFF2-40B4-BE49-F238E27FC236}">
                <a16:creationId xmlns:a16="http://schemas.microsoft.com/office/drawing/2014/main" id="{D263640E-7BCC-7AA7-83A2-67125233DD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642" y="349398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16163F"/>
                </a:solidFill>
                <a:latin typeface="Poppins" pitchFamily="2" charset="77"/>
              </a:rPr>
              <a:t>Naming Hierarchy</a:t>
            </a:r>
            <a:endParaRPr lang="en-MM" b="1" dirty="0">
              <a:solidFill>
                <a:srgbClr val="16163F"/>
              </a:solidFill>
              <a:latin typeface="Poppins" pitchFamily="2" charset="77"/>
            </a:endParaRPr>
          </a:p>
        </p:txBody>
      </p:sp>
      <p:sp>
        <p:nvSpPr>
          <p:cNvPr id="46" name="Content Placeholder 2">
            <a:extLst>
              <a:ext uri="{FF2B5EF4-FFF2-40B4-BE49-F238E27FC236}">
                <a16:creationId xmlns:a16="http://schemas.microsoft.com/office/drawing/2014/main" id="{DF1F2465-E755-B760-8686-EEBD7F23E2B4}"/>
              </a:ext>
            </a:extLst>
          </p:cNvPr>
          <p:cNvSpPr txBox="1">
            <a:spLocks/>
          </p:cNvSpPr>
          <p:nvPr/>
        </p:nvSpPr>
        <p:spPr>
          <a:xfrm>
            <a:off x="6793738" y="2889818"/>
            <a:ext cx="5398262" cy="26056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buFont typeface="Wingdings" pitchFamily="2" charset="2"/>
              <a:buChar char="v"/>
            </a:pPr>
            <a:r>
              <a:rPr lang="en-US" sz="1600">
                <a:latin typeface="Montserrat" pitchFamily="2" charset="77"/>
              </a:rPr>
              <a:t> Top Level Domain (TLDs) are at the top</a:t>
            </a:r>
          </a:p>
          <a:p>
            <a:pPr>
              <a:buFont typeface="Wingdings" pitchFamily="2" charset="2"/>
              <a:buChar char="v"/>
            </a:pPr>
            <a:r>
              <a:rPr lang="en-US" sz="1600">
                <a:latin typeface="Montserrat" pitchFamily="2" charset="77"/>
              </a:rPr>
              <a:t> Maximum tree depth: 127</a:t>
            </a:r>
          </a:p>
          <a:p>
            <a:pPr>
              <a:buFont typeface="Wingdings" pitchFamily="2" charset="2"/>
              <a:buChar char="v"/>
            </a:pPr>
            <a:r>
              <a:rPr lang="en-US" sz="1600">
                <a:latin typeface="Montserrat" pitchFamily="2" charset="77"/>
              </a:rPr>
              <a:t> Each Domain Name is a subtree</a:t>
            </a:r>
          </a:p>
          <a:p>
            <a:pPr marL="0" indent="0">
              <a:buFont typeface="Arial"/>
              <a:buNone/>
            </a:pPr>
            <a:r>
              <a:rPr lang="en-US" sz="1400" b="1">
                <a:latin typeface="Montserrat" pitchFamily="2" charset="77"/>
              </a:rPr>
              <a:t>Example</a:t>
            </a:r>
            <a:r>
              <a:rPr lang="en-US" sz="1400">
                <a:latin typeface="Montserrat" pitchFamily="2" charset="77"/>
              </a:rPr>
              <a:t>: </a:t>
            </a:r>
            <a:r>
              <a:rPr lang="en-US" sz="1400" b="1">
                <a:latin typeface="Montserrat" pitchFamily="2" charset="77"/>
              </a:rPr>
              <a:t>.net -&gt; mm-ix.net -&gt; lg.mm-ix.net -&gt; api.lg.mm-ix.net</a:t>
            </a:r>
          </a:p>
          <a:p>
            <a:pPr>
              <a:buFont typeface="Wingdings" pitchFamily="2" charset="2"/>
              <a:buChar char="v"/>
            </a:pPr>
            <a:r>
              <a:rPr lang="en-US" sz="1600">
                <a:latin typeface="Montserrat" pitchFamily="2" charset="77"/>
              </a:rPr>
              <a:t> Name collisions are avoided</a:t>
            </a:r>
          </a:p>
          <a:p>
            <a:pPr marL="0" indent="0">
              <a:buFont typeface="Arial"/>
              <a:buNone/>
            </a:pPr>
            <a:endParaRPr lang="en-US" sz="1600" b="1">
              <a:latin typeface="Montserrat" pitchFamily="2" charset="77"/>
            </a:endParaRPr>
          </a:p>
          <a:p>
            <a:pPr marL="0" indent="0">
              <a:buFont typeface="Arial"/>
              <a:buNone/>
            </a:pPr>
            <a:br>
              <a:rPr lang="en-US" sz="1600"/>
            </a:br>
            <a:endParaRPr lang="en-MM" sz="1600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CAFDACA6-32F2-7B17-9686-32A901B4A548}"/>
              </a:ext>
            </a:extLst>
          </p:cNvPr>
          <p:cNvSpPr txBox="1"/>
          <p:nvPr/>
        </p:nvSpPr>
        <p:spPr>
          <a:xfrm>
            <a:off x="7888405" y="649250"/>
            <a:ext cx="6983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root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58DA0558-9C9C-CDE3-DA01-DC5DB2CA1467}"/>
              </a:ext>
            </a:extLst>
          </p:cNvPr>
          <p:cNvSpPr txBox="1"/>
          <p:nvPr/>
        </p:nvSpPr>
        <p:spPr>
          <a:xfrm>
            <a:off x="4698243" y="1690688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net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D46160D-8D92-58A0-7D43-7D1EF5378268}"/>
              </a:ext>
            </a:extLst>
          </p:cNvPr>
          <p:cNvSpPr txBox="1"/>
          <p:nvPr/>
        </p:nvSpPr>
        <p:spPr>
          <a:xfrm>
            <a:off x="5536442" y="1684180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com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420A108-F5B7-2B6D-ABC1-FBEC0E157D8E}"/>
              </a:ext>
            </a:extLst>
          </p:cNvPr>
          <p:cNvSpPr txBox="1"/>
          <p:nvPr/>
        </p:nvSpPr>
        <p:spPr>
          <a:xfrm>
            <a:off x="6642479" y="1684180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 err="1">
                <a:solidFill>
                  <a:srgbClr val="00B0F0"/>
                </a:solidFill>
                <a:effectLst/>
                <a:latin typeface="Montserrat" pitchFamily="2" charset="77"/>
              </a:rPr>
              <a:t>edu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C4FE139-35E5-86F5-C0DF-0938D7656DCD}"/>
              </a:ext>
            </a:extLst>
          </p:cNvPr>
          <p:cNvSpPr txBox="1"/>
          <p:nvPr/>
        </p:nvSpPr>
        <p:spPr>
          <a:xfrm>
            <a:off x="7748516" y="1690688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gov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28DE609-CB0D-70F6-BE5C-6ECFC6B46414}"/>
              </a:ext>
            </a:extLst>
          </p:cNvPr>
          <p:cNvSpPr txBox="1"/>
          <p:nvPr/>
        </p:nvSpPr>
        <p:spPr>
          <a:xfrm>
            <a:off x="8897769" y="1693399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org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0645F96C-E967-5726-D698-3F12D10B836D}"/>
              </a:ext>
            </a:extLst>
          </p:cNvPr>
          <p:cNvSpPr txBox="1"/>
          <p:nvPr/>
        </p:nvSpPr>
        <p:spPr>
          <a:xfrm>
            <a:off x="10047022" y="1684180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mm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2D101F8-DCBA-1A98-8D7C-9468C2D50DB4}"/>
              </a:ext>
            </a:extLst>
          </p:cNvPr>
          <p:cNvSpPr txBox="1"/>
          <p:nvPr/>
        </p:nvSpPr>
        <p:spPr>
          <a:xfrm>
            <a:off x="11153059" y="1684180"/>
            <a:ext cx="8381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" pitchFamily="2" charset="77"/>
              </a:rPr>
              <a:t>e</a:t>
            </a:r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tc.</a:t>
            </a:r>
            <a:endParaRPr lang="en-MM" b="1" dirty="0">
              <a:solidFill>
                <a:srgbClr val="00B0F0"/>
              </a:solidFill>
            </a:endParaRPr>
          </a:p>
        </p:txBody>
      </p: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A5A0AC3-B46E-BACF-8F89-3FF268F74889}"/>
              </a:ext>
            </a:extLst>
          </p:cNvPr>
          <p:cNvCxnSpPr>
            <a:cxnSpLocks/>
            <a:endCxn id="48" idx="0"/>
          </p:cNvCxnSpPr>
          <p:nvPr/>
        </p:nvCxnSpPr>
        <p:spPr>
          <a:xfrm flipH="1">
            <a:off x="5117343" y="1025090"/>
            <a:ext cx="3017858" cy="6655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EC955280-2A2D-6B7B-1A27-A919B90B2F9D}"/>
              </a:ext>
            </a:extLst>
          </p:cNvPr>
          <p:cNvCxnSpPr>
            <a:cxnSpLocks/>
            <a:endCxn id="49" idx="0"/>
          </p:cNvCxnSpPr>
          <p:nvPr/>
        </p:nvCxnSpPr>
        <p:spPr>
          <a:xfrm flipH="1">
            <a:off x="5955542" y="1025090"/>
            <a:ext cx="2179659" cy="65909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A255A436-BC23-37A8-6608-25239D21D2D9}"/>
              </a:ext>
            </a:extLst>
          </p:cNvPr>
          <p:cNvCxnSpPr>
            <a:cxnSpLocks/>
            <a:endCxn id="50" idx="0"/>
          </p:cNvCxnSpPr>
          <p:nvPr/>
        </p:nvCxnSpPr>
        <p:spPr>
          <a:xfrm flipH="1">
            <a:off x="7061579" y="1025090"/>
            <a:ext cx="1073622" cy="659090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C0DDCF0-8C9D-2394-58FD-33E8DC388E9E}"/>
              </a:ext>
            </a:extLst>
          </p:cNvPr>
          <p:cNvCxnSpPr>
            <a:cxnSpLocks/>
            <a:endCxn id="51" idx="0"/>
          </p:cNvCxnSpPr>
          <p:nvPr/>
        </p:nvCxnSpPr>
        <p:spPr>
          <a:xfrm>
            <a:off x="8135201" y="1025090"/>
            <a:ext cx="32415" cy="66559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018952E2-A1D6-CCC6-BE8E-1D1C3CE4D3FF}"/>
              </a:ext>
            </a:extLst>
          </p:cNvPr>
          <p:cNvCxnSpPr>
            <a:cxnSpLocks/>
            <a:endCxn id="52" idx="0"/>
          </p:cNvCxnSpPr>
          <p:nvPr/>
        </p:nvCxnSpPr>
        <p:spPr>
          <a:xfrm>
            <a:off x="8135201" y="1025090"/>
            <a:ext cx="1181668" cy="668309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FE66C9E-F31D-2A62-FB15-10319CFCA362}"/>
              </a:ext>
            </a:extLst>
          </p:cNvPr>
          <p:cNvCxnSpPr>
            <a:cxnSpLocks/>
            <a:endCxn id="53" idx="0"/>
          </p:cNvCxnSpPr>
          <p:nvPr/>
        </p:nvCxnSpPr>
        <p:spPr>
          <a:xfrm>
            <a:off x="8129800" y="1023735"/>
            <a:ext cx="2336322" cy="66044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1F66517-60FA-1620-D086-24ADCFA35778}"/>
              </a:ext>
            </a:extLst>
          </p:cNvPr>
          <p:cNvCxnSpPr>
            <a:cxnSpLocks/>
          </p:cNvCxnSpPr>
          <p:nvPr/>
        </p:nvCxnSpPr>
        <p:spPr>
          <a:xfrm>
            <a:off x="8140602" y="1025090"/>
            <a:ext cx="3213198" cy="706741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BCD02DCC-884E-9F83-81E6-B491A2DDA581}"/>
              </a:ext>
            </a:extLst>
          </p:cNvPr>
          <p:cNvSpPr txBox="1"/>
          <p:nvPr/>
        </p:nvSpPr>
        <p:spPr>
          <a:xfrm>
            <a:off x="3725872" y="2540952"/>
            <a:ext cx="112253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" pitchFamily="2" charset="77"/>
              </a:rPr>
              <a:t>m</a:t>
            </a:r>
            <a:r>
              <a:rPr lang="en-US" b="1" i="0" u="none" strike="noStrike" dirty="0">
                <a:solidFill>
                  <a:srgbClr val="00B0F0"/>
                </a:solidFill>
                <a:effectLst/>
                <a:latin typeface="Montserrat" pitchFamily="2" charset="77"/>
              </a:rPr>
              <a:t>m-ix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BEDA1FF-FCF6-B2EA-E26D-30882139993A}"/>
              </a:ext>
            </a:extLst>
          </p:cNvPr>
          <p:cNvSpPr txBox="1"/>
          <p:nvPr/>
        </p:nvSpPr>
        <p:spPr>
          <a:xfrm>
            <a:off x="5955541" y="2558478"/>
            <a:ext cx="128166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  <a:latin typeface="Montserrat" pitchFamily="2" charset="77"/>
              </a:rPr>
              <a:t>m</a:t>
            </a:r>
            <a:r>
              <a:rPr lang="en-US" b="1" i="0" u="none" strike="noStrike" dirty="0" err="1">
                <a:solidFill>
                  <a:srgbClr val="00B0F0"/>
                </a:solidFill>
                <a:effectLst/>
                <a:latin typeface="Montserrat" pitchFamily="2" charset="77"/>
              </a:rPr>
              <a:t>mnog</a:t>
            </a:r>
            <a:endParaRPr lang="en-MM" b="1" dirty="0">
              <a:solidFill>
                <a:srgbClr val="00B0F0"/>
              </a:solidFill>
            </a:endParaRP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779327D1-C178-C3D2-9332-D041130DD1DE}"/>
              </a:ext>
            </a:extLst>
          </p:cNvPr>
          <p:cNvCxnSpPr>
            <a:cxnSpLocks/>
            <a:stCxn id="48" idx="2"/>
            <a:endCxn id="62" idx="0"/>
          </p:cNvCxnSpPr>
          <p:nvPr/>
        </p:nvCxnSpPr>
        <p:spPr>
          <a:xfrm flipH="1">
            <a:off x="4287137" y="2060020"/>
            <a:ext cx="830206" cy="480932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B626E650-7927-7AD8-666D-BFEFB18A3085}"/>
              </a:ext>
            </a:extLst>
          </p:cNvPr>
          <p:cNvCxnSpPr>
            <a:cxnSpLocks/>
            <a:stCxn id="48" idx="2"/>
            <a:endCxn id="63" idx="0"/>
          </p:cNvCxnSpPr>
          <p:nvPr/>
        </p:nvCxnSpPr>
        <p:spPr>
          <a:xfrm>
            <a:off x="5117343" y="2060020"/>
            <a:ext cx="1479030" cy="498458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6" name="TextBox 65">
            <a:extLst>
              <a:ext uri="{FF2B5EF4-FFF2-40B4-BE49-F238E27FC236}">
                <a16:creationId xmlns:a16="http://schemas.microsoft.com/office/drawing/2014/main" id="{066AE2BE-CB75-C396-9EEC-283E2E93DFD7}"/>
              </a:ext>
            </a:extLst>
          </p:cNvPr>
          <p:cNvSpPr txBox="1"/>
          <p:nvPr/>
        </p:nvSpPr>
        <p:spPr>
          <a:xfrm>
            <a:off x="2039097" y="3343319"/>
            <a:ext cx="4874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" pitchFamily="2" charset="77"/>
              </a:rPr>
              <a:t>lg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9381FBC-71C7-ED7A-1140-BF0ABA1C142F}"/>
              </a:ext>
            </a:extLst>
          </p:cNvPr>
          <p:cNvSpPr txBox="1"/>
          <p:nvPr/>
        </p:nvSpPr>
        <p:spPr>
          <a:xfrm>
            <a:off x="2986481" y="3343318"/>
            <a:ext cx="898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" pitchFamily="2" charset="77"/>
              </a:rPr>
              <a:t>libre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9E58EF0A-F431-D0F2-0159-EE6603DA8C04}"/>
              </a:ext>
            </a:extLst>
          </p:cNvPr>
          <p:cNvSpPr txBox="1"/>
          <p:nvPr/>
        </p:nvSpPr>
        <p:spPr>
          <a:xfrm>
            <a:off x="4020329" y="3364394"/>
            <a:ext cx="17202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  <a:latin typeface="Montserrat" pitchFamily="2" charset="77"/>
              </a:rPr>
              <a:t>ixpmanager</a:t>
            </a:r>
            <a:endParaRPr lang="en-MM" b="1" dirty="0">
              <a:solidFill>
                <a:srgbClr val="00B0F0"/>
              </a:solidFill>
            </a:endParaRPr>
          </a:p>
        </p:txBody>
      </p: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199420E-2532-F77D-A951-F0EEC42564EA}"/>
              </a:ext>
            </a:extLst>
          </p:cNvPr>
          <p:cNvCxnSpPr>
            <a:cxnSpLocks/>
            <a:stCxn id="62" idx="2"/>
          </p:cNvCxnSpPr>
          <p:nvPr/>
        </p:nvCxnSpPr>
        <p:spPr>
          <a:xfrm flipH="1">
            <a:off x="2368146" y="2910284"/>
            <a:ext cx="1918991" cy="547445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A2D71221-13FF-4909-CA75-A8FF3AD868A0}"/>
              </a:ext>
            </a:extLst>
          </p:cNvPr>
          <p:cNvCxnSpPr>
            <a:cxnSpLocks/>
            <a:stCxn id="62" idx="2"/>
            <a:endCxn id="67" idx="0"/>
          </p:cNvCxnSpPr>
          <p:nvPr/>
        </p:nvCxnSpPr>
        <p:spPr>
          <a:xfrm flipH="1">
            <a:off x="3435736" y="2910284"/>
            <a:ext cx="851401" cy="4330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85517E2-148F-66A7-9DEE-4BEE8B7F587E}"/>
              </a:ext>
            </a:extLst>
          </p:cNvPr>
          <p:cNvCxnSpPr>
            <a:cxnSpLocks/>
            <a:stCxn id="62" idx="2"/>
          </p:cNvCxnSpPr>
          <p:nvPr/>
        </p:nvCxnSpPr>
        <p:spPr>
          <a:xfrm>
            <a:off x="4287137" y="2910284"/>
            <a:ext cx="778637" cy="433034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6FBDFD9-D502-7C5B-D36C-9BCD6BDF400C}"/>
              </a:ext>
            </a:extLst>
          </p:cNvPr>
          <p:cNvSpPr txBox="1"/>
          <p:nvPr/>
        </p:nvSpPr>
        <p:spPr>
          <a:xfrm>
            <a:off x="1201794" y="3947717"/>
            <a:ext cx="6254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00B0F0"/>
                </a:solidFill>
                <a:latin typeface="Montserrat" pitchFamily="2" charset="77"/>
              </a:rPr>
              <a:t>api</a:t>
            </a:r>
            <a:endParaRPr lang="en-MM" b="1" dirty="0">
              <a:solidFill>
                <a:srgbClr val="00B0F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47B47A67-5F5A-D098-0E2D-B827F27A41E6}"/>
              </a:ext>
            </a:extLst>
          </p:cNvPr>
          <p:cNvSpPr txBox="1"/>
          <p:nvPr/>
        </p:nvSpPr>
        <p:spPr>
          <a:xfrm>
            <a:off x="2517953" y="3947717"/>
            <a:ext cx="8985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B0F0"/>
                </a:solidFill>
                <a:latin typeface="Montserrat" pitchFamily="2" charset="77"/>
              </a:rPr>
              <a:t>www</a:t>
            </a:r>
            <a:endParaRPr lang="en-MM" b="1" dirty="0">
              <a:solidFill>
                <a:srgbClr val="00B0F0"/>
              </a:solidFill>
            </a:endParaRPr>
          </a:p>
        </p:txBody>
      </p: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5E7F596-8732-A8AC-DB93-F592C84070C7}"/>
              </a:ext>
            </a:extLst>
          </p:cNvPr>
          <p:cNvCxnSpPr>
            <a:cxnSpLocks/>
            <a:stCxn id="66" idx="2"/>
            <a:endCxn id="72" idx="0"/>
          </p:cNvCxnSpPr>
          <p:nvPr/>
        </p:nvCxnSpPr>
        <p:spPr>
          <a:xfrm flipH="1">
            <a:off x="1514524" y="3712651"/>
            <a:ext cx="768275" cy="23506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07AB6C9E-5343-B281-EC03-A06F1CED1BD1}"/>
              </a:ext>
            </a:extLst>
          </p:cNvPr>
          <p:cNvCxnSpPr>
            <a:cxnSpLocks/>
            <a:stCxn id="66" idx="2"/>
            <a:endCxn id="73" idx="0"/>
          </p:cNvCxnSpPr>
          <p:nvPr/>
        </p:nvCxnSpPr>
        <p:spPr>
          <a:xfrm>
            <a:off x="2282799" y="3712651"/>
            <a:ext cx="684409" cy="235066"/>
          </a:xfrm>
          <a:prstGeom prst="line">
            <a:avLst/>
          </a:prstGeom>
          <a:ln>
            <a:solidFill>
              <a:srgbClr val="00B0F0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3B73B618-5CD2-66FD-07E4-515711D2DFDC}"/>
              </a:ext>
            </a:extLst>
          </p:cNvPr>
          <p:cNvSpPr txBox="1"/>
          <p:nvPr/>
        </p:nvSpPr>
        <p:spPr>
          <a:xfrm>
            <a:off x="6793738" y="4804489"/>
            <a:ext cx="6099586" cy="1723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en-US" sz="1600" i="0" u="none" strike="noStrike" dirty="0">
                <a:effectLst/>
                <a:latin typeface="Montserrat" pitchFamily="2" charset="77"/>
              </a:rPr>
              <a:t>Tree is divided into Zones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>
                <a:latin typeface="Montserrat" pitchFamily="2" charset="77"/>
              </a:rPr>
              <a:t>Each zone has an administrator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i="0" u="none" strike="noStrike" dirty="0">
                <a:effectLst/>
                <a:latin typeface="Montserrat" pitchFamily="2" charset="77"/>
              </a:rPr>
              <a:t>Responsible for the part of the hierarchy</a:t>
            </a:r>
          </a:p>
          <a:p>
            <a:pPr lvl="1">
              <a:buFont typeface="Wingdings" pitchFamily="2" charset="2"/>
              <a:buChar char="v"/>
            </a:pPr>
            <a:endParaRPr lang="en-US" sz="1600" dirty="0">
              <a:latin typeface="Montserrat" pitchFamily="2" charset="77"/>
            </a:endParaRPr>
          </a:p>
          <a:p>
            <a:r>
              <a:rPr lang="en-US" sz="1400" b="1" dirty="0">
                <a:latin typeface="Montserrat" pitchFamily="2" charset="77"/>
              </a:rPr>
              <a:t>Example:</a:t>
            </a:r>
          </a:p>
          <a:p>
            <a:r>
              <a:rPr lang="en-US" sz="1400" b="1" dirty="0">
                <a:latin typeface="Montserrat" pitchFamily="2" charset="77"/>
              </a:rPr>
              <a:t>	MMIX controls *.mm-</a:t>
            </a:r>
            <a:r>
              <a:rPr lang="en-US" sz="1400" b="1" dirty="0" err="1">
                <a:latin typeface="Montserrat" pitchFamily="2" charset="77"/>
              </a:rPr>
              <a:t>ix.net</a:t>
            </a:r>
            <a:endParaRPr lang="en-US" sz="1400" b="1" dirty="0">
              <a:latin typeface="Montserrat" pitchFamily="2" charset="77"/>
            </a:endParaRPr>
          </a:p>
          <a:p>
            <a:r>
              <a:rPr lang="en-US" sz="1400" b="1" dirty="0">
                <a:latin typeface="Montserrat" pitchFamily="2" charset="77"/>
              </a:rPr>
              <a:t>	MMNOG controls *.</a:t>
            </a:r>
            <a:r>
              <a:rPr lang="en-US" sz="1400" b="1" dirty="0" err="1">
                <a:latin typeface="Montserrat" pitchFamily="2" charset="77"/>
              </a:rPr>
              <a:t>mmnog.net</a:t>
            </a:r>
            <a:endParaRPr lang="en-US" sz="1400" b="1" dirty="0">
              <a:latin typeface="Montserrat" pitchFamily="2" charset="77"/>
            </a:endParaRPr>
          </a:p>
        </p:txBody>
      </p:sp>
      <p:sp>
        <p:nvSpPr>
          <p:cNvPr id="77" name="Frame 76">
            <a:extLst>
              <a:ext uri="{FF2B5EF4-FFF2-40B4-BE49-F238E27FC236}">
                <a16:creationId xmlns:a16="http://schemas.microsoft.com/office/drawing/2014/main" id="{35D84D1F-2E2B-FA8C-623A-83BCEFAA40A8}"/>
              </a:ext>
            </a:extLst>
          </p:cNvPr>
          <p:cNvSpPr/>
          <p:nvPr/>
        </p:nvSpPr>
        <p:spPr>
          <a:xfrm>
            <a:off x="7668889" y="636183"/>
            <a:ext cx="1057146" cy="3693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M">
              <a:solidFill>
                <a:schemeClr val="tx1"/>
              </a:solidFill>
            </a:endParaRPr>
          </a:p>
        </p:txBody>
      </p:sp>
      <p:sp>
        <p:nvSpPr>
          <p:cNvPr id="78" name="Frame 77">
            <a:extLst>
              <a:ext uri="{FF2B5EF4-FFF2-40B4-BE49-F238E27FC236}">
                <a16:creationId xmlns:a16="http://schemas.microsoft.com/office/drawing/2014/main" id="{B8BDE7A7-162C-F2F5-B929-B0668B2DE30A}"/>
              </a:ext>
            </a:extLst>
          </p:cNvPr>
          <p:cNvSpPr/>
          <p:nvPr/>
        </p:nvSpPr>
        <p:spPr>
          <a:xfrm>
            <a:off x="4611155" y="1690688"/>
            <a:ext cx="7189984" cy="369332"/>
          </a:xfrm>
          <a:prstGeom prst="fram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M">
              <a:solidFill>
                <a:schemeClr val="tx1"/>
              </a:solidFill>
            </a:endParaRPr>
          </a:p>
        </p:txBody>
      </p:sp>
      <p:sp>
        <p:nvSpPr>
          <p:cNvPr id="79" name="Rectangular Callout 78">
            <a:extLst>
              <a:ext uri="{FF2B5EF4-FFF2-40B4-BE49-F238E27FC236}">
                <a16:creationId xmlns:a16="http://schemas.microsoft.com/office/drawing/2014/main" id="{A48E1933-0EAC-9C95-1F11-2B1872ADABEF}"/>
              </a:ext>
            </a:extLst>
          </p:cNvPr>
          <p:cNvSpPr/>
          <p:nvPr/>
        </p:nvSpPr>
        <p:spPr>
          <a:xfrm>
            <a:off x="8779329" y="36602"/>
            <a:ext cx="1354375" cy="612648"/>
          </a:xfrm>
          <a:prstGeom prst="wedgeRectCallout">
            <a:avLst>
              <a:gd name="adj1" fmla="val -46135"/>
              <a:gd name="adj2" fmla="val 66012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MM" sz="2800" b="1" dirty="0"/>
              <a:t>ICANN</a:t>
            </a:r>
          </a:p>
        </p:txBody>
      </p:sp>
      <p:sp>
        <p:nvSpPr>
          <p:cNvPr id="80" name="Rectangular Callout 79">
            <a:extLst>
              <a:ext uri="{FF2B5EF4-FFF2-40B4-BE49-F238E27FC236}">
                <a16:creationId xmlns:a16="http://schemas.microsoft.com/office/drawing/2014/main" id="{AF52E449-A0A4-318B-2543-7B047712CEFF}"/>
              </a:ext>
            </a:extLst>
          </p:cNvPr>
          <p:cNvSpPr/>
          <p:nvPr/>
        </p:nvSpPr>
        <p:spPr>
          <a:xfrm>
            <a:off x="10186998" y="636183"/>
            <a:ext cx="2005003" cy="867444"/>
          </a:xfrm>
          <a:prstGeom prst="wedgeRectCallout">
            <a:avLst>
              <a:gd name="adj1" fmla="val -46135"/>
              <a:gd name="adj2" fmla="val 66012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Registries</a:t>
            </a:r>
            <a:endParaRPr lang="en-MM" sz="2800" b="1" dirty="0"/>
          </a:p>
        </p:txBody>
      </p:sp>
      <p:sp>
        <p:nvSpPr>
          <p:cNvPr id="81" name="Rectangular Callout 80">
            <a:extLst>
              <a:ext uri="{FF2B5EF4-FFF2-40B4-BE49-F238E27FC236}">
                <a16:creationId xmlns:a16="http://schemas.microsoft.com/office/drawing/2014/main" id="{FB63DDD4-370C-1744-B9C3-CEFB5180AA35}"/>
              </a:ext>
            </a:extLst>
          </p:cNvPr>
          <p:cNvSpPr/>
          <p:nvPr/>
        </p:nvSpPr>
        <p:spPr>
          <a:xfrm>
            <a:off x="273241" y="1659270"/>
            <a:ext cx="1725878" cy="612648"/>
          </a:xfrm>
          <a:prstGeom prst="wedgeRectCallout">
            <a:avLst>
              <a:gd name="adj1" fmla="val 35519"/>
              <a:gd name="adj2" fmla="val 85327"/>
            </a:avLst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MMIX</a:t>
            </a:r>
            <a:endParaRPr lang="en-MM" sz="2800" b="1" dirty="0"/>
          </a:p>
        </p:txBody>
      </p:sp>
    </p:spTree>
    <p:extLst>
      <p:ext uri="{BB962C8B-B14F-4D97-AF65-F5344CB8AC3E}">
        <p14:creationId xmlns:p14="http://schemas.microsoft.com/office/powerpoint/2010/main" val="2379959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3929209A-4BF6-4E41-C279-B401A78E8EAE}"/>
              </a:ext>
            </a:extLst>
          </p:cNvPr>
          <p:cNvSpPr txBox="1">
            <a:spLocks/>
          </p:cNvSpPr>
          <p:nvPr/>
        </p:nvSpPr>
        <p:spPr>
          <a:xfrm>
            <a:off x="3305978" y="189647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>
                <a:solidFill>
                  <a:srgbClr val="16163F"/>
                </a:solidFill>
                <a:latin typeface="Montserrat" pitchFamily="2" charset="77"/>
              </a:rPr>
              <a:t>Without DNS…….?</a:t>
            </a:r>
            <a:endParaRPr lang="en-MM" dirty="0">
              <a:latin typeface="Montserrat" pitchFamily="2" charset="77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3500203-BEF0-CFCA-BF76-A4FFBF7181F6}"/>
              </a:ext>
            </a:extLst>
          </p:cNvPr>
          <p:cNvSpPr txBox="1">
            <a:spLocks/>
          </p:cNvSpPr>
          <p:nvPr/>
        </p:nvSpPr>
        <p:spPr>
          <a:xfrm>
            <a:off x="3149693" y="3429000"/>
            <a:ext cx="5892613" cy="741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en-MM">
                <a:latin typeface="Montserrat" pitchFamily="2" charset="77"/>
              </a:rPr>
              <a:t>How could you get any websites?</a:t>
            </a:r>
            <a:endParaRPr lang="en-MM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343760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8E8BCB-1EB2-2040-7880-DE8993BE77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1" dirty="0">
                <a:solidFill>
                  <a:srgbClr val="16163F"/>
                </a:solidFill>
                <a:latin typeface="Poppins" pitchFamily="2" charset="77"/>
              </a:rPr>
              <a:t>Types of DNS servers</a:t>
            </a:r>
            <a:endParaRPr lang="en-MM" b="1" dirty="0">
              <a:solidFill>
                <a:srgbClr val="16163F"/>
              </a:solidFill>
              <a:latin typeface="Poppi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36D81-F5ED-EE10-3066-79D8AB77EF9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●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●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2133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○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2133"/>
              </a:spcBef>
              <a:spcAft>
                <a:spcPts val="2133"/>
              </a:spcAft>
              <a:buClr>
                <a:schemeClr val="dk1"/>
              </a:buClr>
              <a:buSzPts val="1400"/>
              <a:buFont typeface="Arial"/>
              <a:buChar char="■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Montserrat" pitchFamily="2" charset="77"/>
              </a:rPr>
              <a:t>Recursive resolver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Montserrat" pitchFamily="2" charset="77"/>
              </a:rPr>
              <a:t>DNS root name server</a:t>
            </a: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Montserrat" pitchFamily="2" charset="77"/>
              </a:rPr>
              <a:t>TLD name server</a:t>
            </a:r>
          </a:p>
          <a:p>
            <a:pPr lvl="1"/>
            <a:r>
              <a:rPr lang="en-US" dirty="0">
                <a:latin typeface="Montserrat" pitchFamily="2" charset="77"/>
              </a:rPr>
              <a:t>generic TLDs (gTLDs)</a:t>
            </a:r>
          </a:p>
          <a:p>
            <a:pPr lvl="1"/>
            <a:r>
              <a:rPr lang="en-US" dirty="0">
                <a:latin typeface="Montserrat" pitchFamily="2" charset="77"/>
              </a:rPr>
              <a:t>Sponsored TLDs</a:t>
            </a:r>
          </a:p>
          <a:p>
            <a:pPr lvl="1"/>
            <a:r>
              <a:rPr lang="en-US" dirty="0">
                <a:latin typeface="Montserrat" pitchFamily="2" charset="77"/>
              </a:rPr>
              <a:t>Non-sponsored TLDs</a:t>
            </a:r>
          </a:p>
          <a:p>
            <a:pPr lvl="1"/>
            <a:r>
              <a:rPr lang="en-US" dirty="0">
                <a:latin typeface="Montserrat" pitchFamily="2" charset="77"/>
              </a:rPr>
              <a:t>Country Code TLDs (ccTLDs)</a:t>
            </a:r>
          </a:p>
          <a:p>
            <a:pPr lvl="1"/>
            <a:r>
              <a:rPr lang="en-US" dirty="0">
                <a:latin typeface="Montserrat" pitchFamily="2" charset="77"/>
              </a:rPr>
              <a:t>Internationalized TLDs</a:t>
            </a:r>
            <a:endParaRPr lang="en-US" b="1" dirty="0">
              <a:latin typeface="Montserrat" pitchFamily="2" charset="77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b="1" dirty="0">
                <a:latin typeface="Montserrat" pitchFamily="2" charset="77"/>
              </a:rPr>
              <a:t>Authoritative name server</a:t>
            </a:r>
          </a:p>
          <a:p>
            <a:pPr marL="0" indent="0">
              <a:buFont typeface="Arial"/>
              <a:buNone/>
            </a:pPr>
            <a:br>
              <a:rPr lang="en-US" dirty="0"/>
            </a:br>
            <a:endParaRPr lang="en-MM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4E0457F-800D-A15B-A3F9-2C8AECA67E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85208"/>
            <a:ext cx="5297714" cy="4687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2300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6"/>
          <p:cNvSpPr/>
          <p:nvPr/>
        </p:nvSpPr>
        <p:spPr>
          <a:xfrm>
            <a:off x="0" y="-1"/>
            <a:ext cx="12188952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/>
          <p:cNvSpPr txBox="1"/>
          <p:nvPr/>
        </p:nvSpPr>
        <p:spPr>
          <a:xfrm>
            <a:off x="2019300" y="538956"/>
            <a:ext cx="8985250" cy="1118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Recursive DNS Server?</a:t>
            </a:r>
            <a:endParaRPr sz="40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04900" y="538956"/>
            <a:ext cx="749300" cy="7493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22" name="Google Shape;122;p16"/>
          <p:cNvGrpSpPr/>
          <p:nvPr/>
        </p:nvGrpSpPr>
        <p:grpSpPr>
          <a:xfrm>
            <a:off x="237317" y="1941706"/>
            <a:ext cx="11714317" cy="3402576"/>
            <a:chOff x="32339" y="528196"/>
            <a:chExt cx="11714317" cy="3402576"/>
          </a:xfrm>
        </p:grpSpPr>
        <p:sp>
          <p:nvSpPr>
            <p:cNvPr id="123" name="Google Shape;123;p16"/>
            <p:cNvSpPr/>
            <p:nvPr/>
          </p:nvSpPr>
          <p:spPr>
            <a:xfrm>
              <a:off x="1643209" y="528196"/>
              <a:ext cx="1625062" cy="162506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2339" y="2663683"/>
              <a:ext cx="4846803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 txBox="1"/>
            <p:nvPr/>
          </p:nvSpPr>
          <p:spPr>
            <a:xfrm>
              <a:off x="32339" y="2663683"/>
              <a:ext cx="4846803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 recursive DNS server, also known as a recursive resolver or simply a resolver, is a fundamental component of the Domain Name System (DNS) infrastructure.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7816352" y="528196"/>
              <a:ext cx="1625062" cy="162506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>
                  <a:alpha val="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5511111" y="2663683"/>
              <a:ext cx="6235545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 txBox="1"/>
            <p:nvPr/>
          </p:nvSpPr>
          <p:spPr>
            <a:xfrm>
              <a:off x="5511111" y="2663683"/>
              <a:ext cx="6235545" cy="126708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000"/>
                <a:buFont typeface="Calibri"/>
                <a:buNone/>
              </a:pPr>
              <a:r>
                <a:rPr lang="en-US" sz="2000" b="0" i="0" u="none" strike="noStrike" cap="non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It’s is responsible for resolving the query. It starts by querying the root DNS servers, which point it to the appropriate Top-Level Domain (TLD) DNS server. The TLD server then directs the recursive server to the authoritative DNS server for the specific domain.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4" name="Google Shape;134;p17"/>
          <p:cNvSpPr/>
          <p:nvPr/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Google Shape;135;p17"/>
          <p:cNvSpPr txBox="1"/>
          <p:nvPr/>
        </p:nvSpPr>
        <p:spPr>
          <a:xfrm>
            <a:off x="171449" y="1426784"/>
            <a:ext cx="6537961" cy="3639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DNS Server's Mission:</a:t>
            </a:r>
            <a:br>
              <a:rPr lang="en-US" sz="3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35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Is to efficiently and reliably resolve domain names to their corresponding IP addresses.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It is emphasized that Name resolution, Caching, Query forwarding,...etc.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164465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•"/>
            </a:pPr>
            <a:r>
              <a:rPr lang="en-US" sz="2800" b="0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rPr>
              <a:t>Describe it as the essential intermediary that makes internet navigation seamless for users.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36" name="Google Shape;136;p17"/>
          <p:cNvGrpSpPr/>
          <p:nvPr/>
        </p:nvGrpSpPr>
        <p:grpSpPr>
          <a:xfrm>
            <a:off x="6369897" y="0"/>
            <a:ext cx="5822103" cy="6685267"/>
            <a:chOff x="6357228" y="0"/>
            <a:chExt cx="5822103" cy="6685267"/>
          </a:xfrm>
        </p:grpSpPr>
        <p:sp>
          <p:nvSpPr>
            <p:cNvPr id="137" name="Google Shape;137;p17"/>
            <p:cNvSpPr/>
            <p:nvPr/>
          </p:nvSpPr>
          <p:spPr>
            <a:xfrm>
              <a:off x="6357228" y="0"/>
              <a:ext cx="5822102" cy="6685267"/>
            </a:xfrm>
            <a:custGeom>
              <a:avLst/>
              <a:gdLst/>
              <a:ahLst/>
              <a:cxnLst/>
              <a:rect l="l" t="t" r="r" b="b"/>
              <a:pathLst>
                <a:path w="5822102" h="6685267" extrusionOk="0">
                  <a:moveTo>
                    <a:pt x="2605444" y="0"/>
                  </a:moveTo>
                  <a:lnTo>
                    <a:pt x="4757391" y="0"/>
                  </a:lnTo>
                  <a:lnTo>
                    <a:pt x="4913680" y="56274"/>
                  </a:lnTo>
                  <a:cubicBezTo>
                    <a:pt x="5074659" y="119278"/>
                    <a:pt x="5229483" y="195083"/>
                    <a:pt x="5376238" y="282027"/>
                  </a:cubicBezTo>
                  <a:cubicBezTo>
                    <a:pt x="5474014" y="340105"/>
                    <a:pt x="5568080" y="403280"/>
                    <a:pt x="5658024" y="471014"/>
                  </a:cubicBezTo>
                  <a:lnTo>
                    <a:pt x="5822102" y="609109"/>
                  </a:lnTo>
                  <a:lnTo>
                    <a:pt x="5822102" y="760697"/>
                  </a:lnTo>
                  <a:lnTo>
                    <a:pt x="5707785" y="666601"/>
                  </a:lnTo>
                  <a:cubicBezTo>
                    <a:pt x="5665273" y="633682"/>
                    <a:pt x="5621749" y="602008"/>
                    <a:pt x="5577306" y="571666"/>
                  </a:cubicBezTo>
                  <a:cubicBezTo>
                    <a:pt x="5487929" y="511562"/>
                    <a:pt x="5395118" y="456089"/>
                    <a:pt x="5298630" y="407449"/>
                  </a:cubicBezTo>
                  <a:cubicBezTo>
                    <a:pt x="5106266" y="309010"/>
                    <a:pt x="4901153" y="235355"/>
                    <a:pt x="4690768" y="184979"/>
                  </a:cubicBezTo>
                  <a:cubicBezTo>
                    <a:pt x="4480382" y="134486"/>
                    <a:pt x="4264724" y="106807"/>
                    <a:pt x="4048577" y="99280"/>
                  </a:cubicBezTo>
                  <a:cubicBezTo>
                    <a:pt x="3832182" y="90709"/>
                    <a:pt x="3617997" y="102290"/>
                    <a:pt x="3405404" y="131937"/>
                  </a:cubicBezTo>
                  <a:cubicBezTo>
                    <a:pt x="3299353" y="147340"/>
                    <a:pt x="3193915" y="166449"/>
                    <a:pt x="3089702" y="190190"/>
                  </a:cubicBezTo>
                  <a:cubicBezTo>
                    <a:pt x="2985491" y="214278"/>
                    <a:pt x="2882137" y="241725"/>
                    <a:pt x="2780132" y="273457"/>
                  </a:cubicBezTo>
                  <a:cubicBezTo>
                    <a:pt x="2678126" y="305073"/>
                    <a:pt x="2577348" y="340510"/>
                    <a:pt x="2478040" y="379654"/>
                  </a:cubicBezTo>
                  <a:cubicBezTo>
                    <a:pt x="2378854" y="418914"/>
                    <a:pt x="2281017" y="461763"/>
                    <a:pt x="2184897" y="507972"/>
                  </a:cubicBezTo>
                  <a:cubicBezTo>
                    <a:pt x="1992657" y="600271"/>
                    <a:pt x="1806791" y="705542"/>
                    <a:pt x="1629141" y="823205"/>
                  </a:cubicBezTo>
                  <a:cubicBezTo>
                    <a:pt x="1584882" y="852736"/>
                    <a:pt x="1540745" y="882731"/>
                    <a:pt x="1497711" y="914000"/>
                  </a:cubicBezTo>
                  <a:cubicBezTo>
                    <a:pt x="1475888" y="929286"/>
                    <a:pt x="1454555" y="945153"/>
                    <a:pt x="1433099" y="960903"/>
                  </a:cubicBezTo>
                  <a:cubicBezTo>
                    <a:pt x="1411521" y="976537"/>
                    <a:pt x="1390311" y="992634"/>
                    <a:pt x="1369346" y="1008963"/>
                  </a:cubicBezTo>
                  <a:cubicBezTo>
                    <a:pt x="1285119" y="1074165"/>
                    <a:pt x="1202730" y="1141797"/>
                    <a:pt x="1123406" y="1212905"/>
                  </a:cubicBezTo>
                  <a:cubicBezTo>
                    <a:pt x="964391" y="1354656"/>
                    <a:pt x="816900" y="1509261"/>
                    <a:pt x="684367" y="1675564"/>
                  </a:cubicBezTo>
                  <a:cubicBezTo>
                    <a:pt x="618161" y="1758716"/>
                    <a:pt x="555512" y="1844763"/>
                    <a:pt x="497153" y="1933588"/>
                  </a:cubicBezTo>
                  <a:cubicBezTo>
                    <a:pt x="439775" y="2022877"/>
                    <a:pt x="385584" y="2114367"/>
                    <a:pt x="337770" y="2208983"/>
                  </a:cubicBezTo>
                  <a:cubicBezTo>
                    <a:pt x="325388" y="2232493"/>
                    <a:pt x="313862" y="2256349"/>
                    <a:pt x="302461" y="2280207"/>
                  </a:cubicBezTo>
                  <a:lnTo>
                    <a:pt x="285296" y="2316107"/>
                  </a:lnTo>
                  <a:lnTo>
                    <a:pt x="268991" y="2352355"/>
                  </a:lnTo>
                  <a:cubicBezTo>
                    <a:pt x="258324" y="2376560"/>
                    <a:pt x="247535" y="2400764"/>
                    <a:pt x="237849" y="2425432"/>
                  </a:cubicBezTo>
                  <a:cubicBezTo>
                    <a:pt x="228163" y="2450099"/>
                    <a:pt x="217498" y="2474419"/>
                    <a:pt x="208670" y="2499319"/>
                  </a:cubicBezTo>
                  <a:cubicBezTo>
                    <a:pt x="170909" y="2598219"/>
                    <a:pt x="138908" y="2699206"/>
                    <a:pt x="113775" y="2801929"/>
                  </a:cubicBezTo>
                  <a:cubicBezTo>
                    <a:pt x="62773" y="3006911"/>
                    <a:pt x="36659" y="3217917"/>
                    <a:pt x="36781" y="3428922"/>
                  </a:cubicBezTo>
                  <a:cubicBezTo>
                    <a:pt x="37394" y="3534078"/>
                    <a:pt x="47816" y="3639001"/>
                    <a:pt x="69148" y="3741955"/>
                  </a:cubicBezTo>
                  <a:cubicBezTo>
                    <a:pt x="91585" y="3844679"/>
                    <a:pt x="124074" y="3945202"/>
                    <a:pt x="167966" y="4041323"/>
                  </a:cubicBezTo>
                  <a:cubicBezTo>
                    <a:pt x="178387" y="4065528"/>
                    <a:pt x="190525" y="4089153"/>
                    <a:pt x="202049" y="4112894"/>
                  </a:cubicBezTo>
                  <a:cubicBezTo>
                    <a:pt x="214555" y="4136288"/>
                    <a:pt x="226447" y="4159912"/>
                    <a:pt x="239933" y="4182843"/>
                  </a:cubicBezTo>
                  <a:cubicBezTo>
                    <a:pt x="265680" y="4229167"/>
                    <a:pt x="294368" y="4274101"/>
                    <a:pt x="323916" y="4318456"/>
                  </a:cubicBezTo>
                  <a:cubicBezTo>
                    <a:pt x="353341" y="4362927"/>
                    <a:pt x="384849" y="4406240"/>
                    <a:pt x="416604" y="4449436"/>
                  </a:cubicBezTo>
                  <a:cubicBezTo>
                    <a:pt x="448847" y="4492286"/>
                    <a:pt x="482319" y="4534557"/>
                    <a:pt x="515911" y="4576711"/>
                  </a:cubicBezTo>
                  <a:cubicBezTo>
                    <a:pt x="583219" y="4661137"/>
                    <a:pt x="653594" y="4743825"/>
                    <a:pt x="722619" y="4828482"/>
                  </a:cubicBezTo>
                  <a:cubicBezTo>
                    <a:pt x="757315" y="4870637"/>
                    <a:pt x="791889" y="4913138"/>
                    <a:pt x="825972" y="4956104"/>
                  </a:cubicBezTo>
                  <a:cubicBezTo>
                    <a:pt x="859934" y="4998722"/>
                    <a:pt x="893649" y="5044004"/>
                    <a:pt x="926506" y="5085347"/>
                  </a:cubicBezTo>
                  <a:cubicBezTo>
                    <a:pt x="959119" y="5127734"/>
                    <a:pt x="993324" y="5168847"/>
                    <a:pt x="1027040" y="5210191"/>
                  </a:cubicBezTo>
                  <a:cubicBezTo>
                    <a:pt x="1061737" y="5250840"/>
                    <a:pt x="1096188" y="5291488"/>
                    <a:pt x="1132110" y="5330748"/>
                  </a:cubicBezTo>
                  <a:cubicBezTo>
                    <a:pt x="1203465" y="5409731"/>
                    <a:pt x="1277639" y="5485818"/>
                    <a:pt x="1354880" y="5558083"/>
                  </a:cubicBezTo>
                  <a:cubicBezTo>
                    <a:pt x="1509603" y="5702266"/>
                    <a:pt x="1676588" y="5830930"/>
                    <a:pt x="1855220" y="5937591"/>
                  </a:cubicBezTo>
                  <a:cubicBezTo>
                    <a:pt x="1944720" y="5990632"/>
                    <a:pt x="2036549" y="6039272"/>
                    <a:pt x="2131810" y="6080268"/>
                  </a:cubicBezTo>
                  <a:cubicBezTo>
                    <a:pt x="2226460" y="6122423"/>
                    <a:pt x="2324173" y="6157977"/>
                    <a:pt x="2423726" y="6188087"/>
                  </a:cubicBezTo>
                  <a:cubicBezTo>
                    <a:pt x="2523280" y="6218313"/>
                    <a:pt x="2624794" y="6242749"/>
                    <a:pt x="2727780" y="6262552"/>
                  </a:cubicBezTo>
                  <a:cubicBezTo>
                    <a:pt x="2830890" y="6282008"/>
                    <a:pt x="2935714" y="6295326"/>
                    <a:pt x="3041276" y="6304245"/>
                  </a:cubicBezTo>
                  <a:cubicBezTo>
                    <a:pt x="3146836" y="6313277"/>
                    <a:pt x="3253499" y="6317215"/>
                    <a:pt x="3360532" y="6317331"/>
                  </a:cubicBezTo>
                  <a:cubicBezTo>
                    <a:pt x="3387259" y="6317331"/>
                    <a:pt x="3414354" y="6317794"/>
                    <a:pt x="3439855" y="6316751"/>
                  </a:cubicBezTo>
                  <a:lnTo>
                    <a:pt x="3478721" y="6315826"/>
                  </a:lnTo>
                  <a:lnTo>
                    <a:pt x="3517463" y="6313971"/>
                  </a:lnTo>
                  <a:cubicBezTo>
                    <a:pt x="3569078" y="6311772"/>
                    <a:pt x="3620449" y="6306907"/>
                    <a:pt x="3671452" y="6301233"/>
                  </a:cubicBezTo>
                  <a:cubicBezTo>
                    <a:pt x="3875707" y="6277608"/>
                    <a:pt x="4074445" y="6225841"/>
                    <a:pt x="4265460" y="6149638"/>
                  </a:cubicBezTo>
                  <a:cubicBezTo>
                    <a:pt x="4361212" y="6111884"/>
                    <a:pt x="4454636" y="6067065"/>
                    <a:pt x="4546587" y="6018079"/>
                  </a:cubicBezTo>
                  <a:cubicBezTo>
                    <a:pt x="4638662" y="5969322"/>
                    <a:pt x="4729020" y="5915240"/>
                    <a:pt x="4818030" y="5858029"/>
                  </a:cubicBezTo>
                  <a:cubicBezTo>
                    <a:pt x="4907038" y="5800703"/>
                    <a:pt x="4994577" y="5739672"/>
                    <a:pt x="5081870" y="5676903"/>
                  </a:cubicBezTo>
                  <a:cubicBezTo>
                    <a:pt x="5125392" y="5645519"/>
                    <a:pt x="5168794" y="5613324"/>
                    <a:pt x="5212073" y="5581013"/>
                  </a:cubicBezTo>
                  <a:lnTo>
                    <a:pt x="5343625" y="5481533"/>
                  </a:lnTo>
                  <a:cubicBezTo>
                    <a:pt x="5432696" y="5414768"/>
                    <a:pt x="5521951" y="5349452"/>
                    <a:pt x="5610378" y="5284425"/>
                  </a:cubicBezTo>
                  <a:lnTo>
                    <a:pt x="5822102" y="5126414"/>
                  </a:lnTo>
                  <a:lnTo>
                    <a:pt x="5822102" y="5556641"/>
                  </a:lnTo>
                  <a:lnTo>
                    <a:pt x="5576325" y="5749979"/>
                  </a:lnTo>
                  <a:lnTo>
                    <a:pt x="5447715" y="5852818"/>
                  </a:lnTo>
                  <a:cubicBezTo>
                    <a:pt x="5403945" y="5887445"/>
                    <a:pt x="5359932" y="5922073"/>
                    <a:pt x="5315059" y="5956236"/>
                  </a:cubicBezTo>
                  <a:cubicBezTo>
                    <a:pt x="5225682" y="6024680"/>
                    <a:pt x="5133976" y="6091734"/>
                    <a:pt x="5038468" y="6155776"/>
                  </a:cubicBezTo>
                  <a:cubicBezTo>
                    <a:pt x="4943084" y="6219703"/>
                    <a:pt x="4845002" y="6281777"/>
                    <a:pt x="4741892" y="6338292"/>
                  </a:cubicBezTo>
                  <a:cubicBezTo>
                    <a:pt x="4638784" y="6394692"/>
                    <a:pt x="4532120" y="6447038"/>
                    <a:pt x="4420920" y="6492203"/>
                  </a:cubicBezTo>
                  <a:cubicBezTo>
                    <a:pt x="4199255" y="6583693"/>
                    <a:pt x="3959813" y="6644840"/>
                    <a:pt x="3717672" y="6670434"/>
                  </a:cubicBezTo>
                  <a:cubicBezTo>
                    <a:pt x="3657106" y="6676456"/>
                    <a:pt x="3596419" y="6681321"/>
                    <a:pt x="3535853" y="6683289"/>
                  </a:cubicBezTo>
                  <a:lnTo>
                    <a:pt x="3490367" y="6684910"/>
                  </a:lnTo>
                  <a:lnTo>
                    <a:pt x="3445005" y="6685142"/>
                  </a:lnTo>
                  <a:cubicBezTo>
                    <a:pt x="3414354" y="6685605"/>
                    <a:pt x="3385297" y="6684679"/>
                    <a:pt x="3355872" y="6684100"/>
                  </a:cubicBezTo>
                  <a:cubicBezTo>
                    <a:pt x="3297146" y="6683405"/>
                    <a:pt x="3238052" y="6680047"/>
                    <a:pt x="3179203" y="6677150"/>
                  </a:cubicBezTo>
                  <a:cubicBezTo>
                    <a:pt x="3120232" y="6672519"/>
                    <a:pt x="3061259" y="6668233"/>
                    <a:pt x="3002410" y="6661169"/>
                  </a:cubicBezTo>
                  <a:cubicBezTo>
                    <a:pt x="2884589" y="6647851"/>
                    <a:pt x="2766891" y="6629669"/>
                    <a:pt x="2650296" y="6604191"/>
                  </a:cubicBezTo>
                  <a:cubicBezTo>
                    <a:pt x="2533702" y="6578713"/>
                    <a:pt x="2418456" y="6545938"/>
                    <a:pt x="2306028" y="6505869"/>
                  </a:cubicBezTo>
                  <a:cubicBezTo>
                    <a:pt x="2193602" y="6465683"/>
                    <a:pt x="2084118" y="6417738"/>
                    <a:pt x="1978803" y="6363307"/>
                  </a:cubicBezTo>
                  <a:cubicBezTo>
                    <a:pt x="1873855" y="6308066"/>
                    <a:pt x="1773077" y="6246340"/>
                    <a:pt x="1678428" y="6177779"/>
                  </a:cubicBezTo>
                  <a:cubicBezTo>
                    <a:pt x="1488393" y="6041356"/>
                    <a:pt x="1321900" y="5881423"/>
                    <a:pt x="1175880" y="5710373"/>
                  </a:cubicBezTo>
                  <a:cubicBezTo>
                    <a:pt x="1103177" y="5624441"/>
                    <a:pt x="1035501" y="5535732"/>
                    <a:pt x="971502" y="5445399"/>
                  </a:cubicBezTo>
                  <a:cubicBezTo>
                    <a:pt x="907380" y="5355069"/>
                    <a:pt x="847550" y="5262768"/>
                    <a:pt x="790909" y="5169078"/>
                  </a:cubicBezTo>
                  <a:cubicBezTo>
                    <a:pt x="761974" y="5121712"/>
                    <a:pt x="735492" y="5077357"/>
                    <a:pt x="706680" y="5031959"/>
                  </a:cubicBezTo>
                  <a:cubicBezTo>
                    <a:pt x="678114" y="4986910"/>
                    <a:pt x="649058" y="4941860"/>
                    <a:pt x="619143" y="4897157"/>
                  </a:cubicBezTo>
                  <a:lnTo>
                    <a:pt x="436465" y="4628710"/>
                  </a:lnTo>
                  <a:cubicBezTo>
                    <a:pt x="406182" y="4583544"/>
                    <a:pt x="376267" y="4538147"/>
                    <a:pt x="347088" y="4492171"/>
                  </a:cubicBezTo>
                  <a:cubicBezTo>
                    <a:pt x="317908" y="4446194"/>
                    <a:pt x="288974" y="4400102"/>
                    <a:pt x="262001" y="4352619"/>
                  </a:cubicBezTo>
                  <a:cubicBezTo>
                    <a:pt x="207934" y="4258119"/>
                    <a:pt x="158280" y="4160840"/>
                    <a:pt x="118679" y="4059853"/>
                  </a:cubicBezTo>
                  <a:cubicBezTo>
                    <a:pt x="78343" y="3959214"/>
                    <a:pt x="48429" y="3854870"/>
                    <a:pt x="28322" y="3749136"/>
                  </a:cubicBezTo>
                  <a:cubicBezTo>
                    <a:pt x="9073" y="3643402"/>
                    <a:pt x="0" y="3536046"/>
                    <a:pt x="0" y="3428922"/>
                  </a:cubicBezTo>
                  <a:cubicBezTo>
                    <a:pt x="1594" y="3001816"/>
                    <a:pt x="89010" y="2575868"/>
                    <a:pt x="253052" y="2174356"/>
                  </a:cubicBezTo>
                  <a:cubicBezTo>
                    <a:pt x="294246" y="2074066"/>
                    <a:pt x="338873" y="1974700"/>
                    <a:pt x="389141" y="1877652"/>
                  </a:cubicBezTo>
                  <a:cubicBezTo>
                    <a:pt x="438672" y="1780256"/>
                    <a:pt x="493230" y="1684945"/>
                    <a:pt x="552079" y="1591834"/>
                  </a:cubicBezTo>
                  <a:cubicBezTo>
                    <a:pt x="669900" y="1405728"/>
                    <a:pt x="804394" y="1227729"/>
                    <a:pt x="954950" y="1061773"/>
                  </a:cubicBezTo>
                  <a:cubicBezTo>
                    <a:pt x="1030597" y="979085"/>
                    <a:pt x="1109552" y="898829"/>
                    <a:pt x="1192922" y="822626"/>
                  </a:cubicBezTo>
                  <a:cubicBezTo>
                    <a:pt x="1213642" y="803402"/>
                    <a:pt x="1234483" y="784409"/>
                    <a:pt x="1255939" y="765880"/>
                  </a:cubicBezTo>
                  <a:cubicBezTo>
                    <a:pt x="1277273" y="747234"/>
                    <a:pt x="1298237" y="728241"/>
                    <a:pt x="1320183" y="710291"/>
                  </a:cubicBezTo>
                  <a:cubicBezTo>
                    <a:pt x="1363585" y="673811"/>
                    <a:pt x="1408088" y="638489"/>
                    <a:pt x="1452961" y="603514"/>
                  </a:cubicBezTo>
                  <a:cubicBezTo>
                    <a:pt x="1633310" y="464543"/>
                    <a:pt x="1828125" y="341437"/>
                    <a:pt x="2033360" y="235818"/>
                  </a:cubicBezTo>
                  <a:cubicBezTo>
                    <a:pt x="2187242" y="156561"/>
                    <a:pt x="2347554" y="87597"/>
                    <a:pt x="2512513" y="30012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" name="Google Shape;138;p17"/>
            <p:cNvSpPr/>
            <p:nvPr/>
          </p:nvSpPr>
          <p:spPr>
            <a:xfrm>
              <a:off x="6404998" y="98659"/>
              <a:ext cx="5774333" cy="6315453"/>
            </a:xfrm>
            <a:custGeom>
              <a:avLst/>
              <a:gdLst/>
              <a:ahLst/>
              <a:cxnLst/>
              <a:rect l="l" t="t" r="r" b="b"/>
              <a:pathLst>
                <a:path w="5774333" h="6315453" extrusionOk="0">
                  <a:moveTo>
                    <a:pt x="3707237" y="1489"/>
                  </a:moveTo>
                  <a:cubicBezTo>
                    <a:pt x="3817502" y="-1522"/>
                    <a:pt x="3927875" y="41"/>
                    <a:pt x="4037665" y="6121"/>
                  </a:cubicBezTo>
                  <a:cubicBezTo>
                    <a:pt x="4257614" y="18745"/>
                    <a:pt x="4477439" y="49665"/>
                    <a:pt x="4692239" y="102128"/>
                  </a:cubicBezTo>
                  <a:cubicBezTo>
                    <a:pt x="4907039" y="154474"/>
                    <a:pt x="5116811" y="228592"/>
                    <a:pt x="5315059" y="324945"/>
                  </a:cubicBezTo>
                  <a:cubicBezTo>
                    <a:pt x="5463562" y="397211"/>
                    <a:pt x="5606133" y="481527"/>
                    <a:pt x="5738325" y="578286"/>
                  </a:cubicBezTo>
                  <a:lnTo>
                    <a:pt x="5774333" y="606551"/>
                  </a:lnTo>
                  <a:lnTo>
                    <a:pt x="5774333" y="975490"/>
                  </a:lnTo>
                  <a:lnTo>
                    <a:pt x="5676001" y="889749"/>
                  </a:lnTo>
                  <a:cubicBezTo>
                    <a:pt x="5522381" y="769886"/>
                    <a:pt x="5355519" y="665657"/>
                    <a:pt x="5177132" y="581926"/>
                  </a:cubicBezTo>
                  <a:cubicBezTo>
                    <a:pt x="4998867" y="497965"/>
                    <a:pt x="4810183" y="433574"/>
                    <a:pt x="4615735" y="388640"/>
                  </a:cubicBezTo>
                  <a:cubicBezTo>
                    <a:pt x="4421289" y="343591"/>
                    <a:pt x="4221446" y="317649"/>
                    <a:pt x="4020010" y="308500"/>
                  </a:cubicBezTo>
                  <a:cubicBezTo>
                    <a:pt x="3818207" y="298887"/>
                    <a:pt x="3616649" y="305257"/>
                    <a:pt x="3416315" y="328882"/>
                  </a:cubicBezTo>
                  <a:cubicBezTo>
                    <a:pt x="3216106" y="352623"/>
                    <a:pt x="3017736" y="392346"/>
                    <a:pt x="2823779" y="446545"/>
                  </a:cubicBezTo>
                  <a:cubicBezTo>
                    <a:pt x="2629699" y="500513"/>
                    <a:pt x="2440401" y="570345"/>
                    <a:pt x="2256987" y="651296"/>
                  </a:cubicBezTo>
                  <a:cubicBezTo>
                    <a:pt x="1889058" y="811461"/>
                    <a:pt x="1545527" y="1023856"/>
                    <a:pt x="1244169" y="1280374"/>
                  </a:cubicBezTo>
                  <a:cubicBezTo>
                    <a:pt x="1093982" y="1409039"/>
                    <a:pt x="954828" y="1549400"/>
                    <a:pt x="830141" y="1700184"/>
                  </a:cubicBezTo>
                  <a:cubicBezTo>
                    <a:pt x="705209" y="1850736"/>
                    <a:pt x="594989" y="2012176"/>
                    <a:pt x="502792" y="2182300"/>
                  </a:cubicBezTo>
                  <a:cubicBezTo>
                    <a:pt x="410595" y="2352308"/>
                    <a:pt x="333847" y="2530307"/>
                    <a:pt x="280637" y="2715256"/>
                  </a:cubicBezTo>
                  <a:cubicBezTo>
                    <a:pt x="227306" y="2899741"/>
                    <a:pt x="199719" y="3091521"/>
                    <a:pt x="199843" y="3283418"/>
                  </a:cubicBezTo>
                  <a:cubicBezTo>
                    <a:pt x="200946" y="3377687"/>
                    <a:pt x="210754" y="3471261"/>
                    <a:pt x="233926" y="3561593"/>
                  </a:cubicBezTo>
                  <a:cubicBezTo>
                    <a:pt x="256730" y="3652040"/>
                    <a:pt x="292162" y="3738550"/>
                    <a:pt x="334582" y="3821816"/>
                  </a:cubicBezTo>
                  <a:cubicBezTo>
                    <a:pt x="356038" y="3863392"/>
                    <a:pt x="379823" y="3904157"/>
                    <a:pt x="404834" y="3944343"/>
                  </a:cubicBezTo>
                  <a:cubicBezTo>
                    <a:pt x="430212" y="3984413"/>
                    <a:pt x="457308" y="4023905"/>
                    <a:pt x="485506" y="4062932"/>
                  </a:cubicBezTo>
                  <a:cubicBezTo>
                    <a:pt x="542639" y="4140757"/>
                    <a:pt x="606146" y="4216265"/>
                    <a:pt x="671861" y="4292120"/>
                  </a:cubicBezTo>
                  <a:cubicBezTo>
                    <a:pt x="737576" y="4368091"/>
                    <a:pt x="806234" y="4444062"/>
                    <a:pt x="873542" y="4523044"/>
                  </a:cubicBezTo>
                  <a:cubicBezTo>
                    <a:pt x="907258" y="4562419"/>
                    <a:pt x="940606" y="4602721"/>
                    <a:pt x="973831" y="4643601"/>
                  </a:cubicBezTo>
                  <a:lnTo>
                    <a:pt x="1022014" y="4702780"/>
                  </a:lnTo>
                  <a:cubicBezTo>
                    <a:pt x="1037829" y="4721658"/>
                    <a:pt x="1052910" y="4740998"/>
                    <a:pt x="1069215" y="4759411"/>
                  </a:cubicBezTo>
                  <a:cubicBezTo>
                    <a:pt x="1196477" y="4909269"/>
                    <a:pt x="1334527" y="5047199"/>
                    <a:pt x="1474784" y="5177948"/>
                  </a:cubicBezTo>
                  <a:cubicBezTo>
                    <a:pt x="1545281" y="5243033"/>
                    <a:pt x="1617003" y="5305917"/>
                    <a:pt x="1690442" y="5366255"/>
                  </a:cubicBezTo>
                  <a:cubicBezTo>
                    <a:pt x="1763881" y="5426591"/>
                    <a:pt x="1838668" y="5484959"/>
                    <a:pt x="1916276" y="5539852"/>
                  </a:cubicBezTo>
                  <a:cubicBezTo>
                    <a:pt x="2070877" y="5649872"/>
                    <a:pt x="2237617" y="5748194"/>
                    <a:pt x="2420784" y="5814437"/>
                  </a:cubicBezTo>
                  <a:cubicBezTo>
                    <a:pt x="2512124" y="5847559"/>
                    <a:pt x="2606773" y="5872921"/>
                    <a:pt x="2703015" y="5892029"/>
                  </a:cubicBezTo>
                  <a:cubicBezTo>
                    <a:pt x="2727168" y="5896546"/>
                    <a:pt x="2751075" y="5901758"/>
                    <a:pt x="2775350" y="5905695"/>
                  </a:cubicBezTo>
                  <a:lnTo>
                    <a:pt x="2848299" y="5917161"/>
                  </a:lnTo>
                  <a:cubicBezTo>
                    <a:pt x="2897218" y="5923298"/>
                    <a:pt x="2946136" y="5929784"/>
                    <a:pt x="2995544" y="5933605"/>
                  </a:cubicBezTo>
                  <a:cubicBezTo>
                    <a:pt x="3020188" y="5935806"/>
                    <a:pt x="3044831" y="5937891"/>
                    <a:pt x="3069596" y="5938933"/>
                  </a:cubicBezTo>
                  <a:cubicBezTo>
                    <a:pt x="3094362" y="5940090"/>
                    <a:pt x="3119005" y="5941943"/>
                    <a:pt x="3143894" y="5942639"/>
                  </a:cubicBezTo>
                  <a:lnTo>
                    <a:pt x="3218436" y="5944260"/>
                  </a:lnTo>
                  <a:cubicBezTo>
                    <a:pt x="3243201" y="5944838"/>
                    <a:pt x="3268212" y="5944029"/>
                    <a:pt x="3293101" y="5943913"/>
                  </a:cubicBezTo>
                  <a:lnTo>
                    <a:pt x="3330494" y="5943565"/>
                  </a:lnTo>
                  <a:cubicBezTo>
                    <a:pt x="3342632" y="5943218"/>
                    <a:pt x="3354524" y="5942523"/>
                    <a:pt x="3366540" y="5942059"/>
                  </a:cubicBezTo>
                  <a:cubicBezTo>
                    <a:pt x="3378554" y="5941480"/>
                    <a:pt x="3390570" y="5941134"/>
                    <a:pt x="3402462" y="5940323"/>
                  </a:cubicBezTo>
                  <a:lnTo>
                    <a:pt x="3438262" y="5937543"/>
                  </a:lnTo>
                  <a:cubicBezTo>
                    <a:pt x="3485954" y="5933953"/>
                    <a:pt x="3533279" y="5927931"/>
                    <a:pt x="3580236" y="5920982"/>
                  </a:cubicBezTo>
                  <a:cubicBezTo>
                    <a:pt x="3768185" y="5891567"/>
                    <a:pt x="3948901" y="5834010"/>
                    <a:pt x="4121034" y="5753290"/>
                  </a:cubicBezTo>
                  <a:cubicBezTo>
                    <a:pt x="4293782" y="5673497"/>
                    <a:pt x="4458191" y="5571353"/>
                    <a:pt x="4620639" y="5459364"/>
                  </a:cubicBezTo>
                  <a:cubicBezTo>
                    <a:pt x="4661221" y="5431455"/>
                    <a:pt x="4701557" y="5402271"/>
                    <a:pt x="4741771" y="5372971"/>
                  </a:cubicBezTo>
                  <a:cubicBezTo>
                    <a:pt x="4782230" y="5343672"/>
                    <a:pt x="4822566" y="5313908"/>
                    <a:pt x="4862901" y="5283682"/>
                  </a:cubicBezTo>
                  <a:lnTo>
                    <a:pt x="5108229" y="5098386"/>
                  </a:lnTo>
                  <a:cubicBezTo>
                    <a:pt x="5276563" y="4972270"/>
                    <a:pt x="5446489" y="4854838"/>
                    <a:pt x="5612493" y="4739724"/>
                  </a:cubicBezTo>
                  <a:lnTo>
                    <a:pt x="5774333" y="4623488"/>
                  </a:lnTo>
                  <a:lnTo>
                    <a:pt x="5774333" y="5232926"/>
                  </a:lnTo>
                  <a:lnTo>
                    <a:pt x="5676492" y="5306859"/>
                  </a:lnTo>
                  <a:cubicBezTo>
                    <a:pt x="5592693" y="5367905"/>
                    <a:pt x="5508955" y="5427286"/>
                    <a:pt x="5426260" y="5486233"/>
                  </a:cubicBezTo>
                  <a:lnTo>
                    <a:pt x="5300225" y="5576217"/>
                  </a:lnTo>
                  <a:cubicBezTo>
                    <a:pt x="5257559" y="5606443"/>
                    <a:pt x="5214525" y="5636901"/>
                    <a:pt x="5170757" y="5666780"/>
                  </a:cubicBezTo>
                  <a:cubicBezTo>
                    <a:pt x="5127110" y="5696775"/>
                    <a:pt x="5082973" y="5726654"/>
                    <a:pt x="5038100" y="5756185"/>
                  </a:cubicBezTo>
                  <a:cubicBezTo>
                    <a:pt x="4993106" y="5785486"/>
                    <a:pt x="4947743" y="5814553"/>
                    <a:pt x="4901276" y="5843043"/>
                  </a:cubicBezTo>
                  <a:cubicBezTo>
                    <a:pt x="4808835" y="5900136"/>
                    <a:pt x="4713449" y="5955494"/>
                    <a:pt x="4614019" y="6006103"/>
                  </a:cubicBezTo>
                  <a:cubicBezTo>
                    <a:pt x="4514711" y="6056943"/>
                    <a:pt x="4411971" y="6104192"/>
                    <a:pt x="4305061" y="6144726"/>
                  </a:cubicBezTo>
                  <a:cubicBezTo>
                    <a:pt x="4092223" y="6226952"/>
                    <a:pt x="3863569" y="6282424"/>
                    <a:pt x="3632710" y="6304196"/>
                  </a:cubicBezTo>
                  <a:cubicBezTo>
                    <a:pt x="3574964" y="6309408"/>
                    <a:pt x="3517218" y="6313345"/>
                    <a:pt x="3459594" y="6314504"/>
                  </a:cubicBezTo>
                  <a:lnTo>
                    <a:pt x="3416315" y="6315429"/>
                  </a:lnTo>
                  <a:cubicBezTo>
                    <a:pt x="3401971" y="6315546"/>
                    <a:pt x="3387505" y="6315198"/>
                    <a:pt x="3373159" y="6315198"/>
                  </a:cubicBezTo>
                  <a:lnTo>
                    <a:pt x="3330127" y="6314735"/>
                  </a:lnTo>
                  <a:lnTo>
                    <a:pt x="3288320" y="6313230"/>
                  </a:lnTo>
                  <a:cubicBezTo>
                    <a:pt x="3176996" y="6309870"/>
                    <a:pt x="3065428" y="6301533"/>
                    <a:pt x="2954350" y="6288098"/>
                  </a:cubicBezTo>
                  <a:cubicBezTo>
                    <a:pt x="2843150" y="6275360"/>
                    <a:pt x="2732194" y="6257061"/>
                    <a:pt x="2622466" y="6232742"/>
                  </a:cubicBezTo>
                  <a:cubicBezTo>
                    <a:pt x="2512859" y="6208190"/>
                    <a:pt x="2404110" y="6179122"/>
                    <a:pt x="2296466" y="6146001"/>
                  </a:cubicBezTo>
                  <a:cubicBezTo>
                    <a:pt x="2081544" y="6079179"/>
                    <a:pt x="1869073" y="5996027"/>
                    <a:pt x="1672419" y="5885197"/>
                  </a:cubicBezTo>
                  <a:cubicBezTo>
                    <a:pt x="1475643" y="5774599"/>
                    <a:pt x="1299954" y="5634353"/>
                    <a:pt x="1146578" y="5479168"/>
                  </a:cubicBezTo>
                  <a:cubicBezTo>
                    <a:pt x="1069461" y="5401692"/>
                    <a:pt x="999333" y="5319235"/>
                    <a:pt x="933372" y="5234810"/>
                  </a:cubicBezTo>
                  <a:cubicBezTo>
                    <a:pt x="867781" y="5150038"/>
                    <a:pt x="805375" y="5063991"/>
                    <a:pt x="747140" y="4976091"/>
                  </a:cubicBezTo>
                  <a:cubicBezTo>
                    <a:pt x="732182" y="4954319"/>
                    <a:pt x="718082" y="4932199"/>
                    <a:pt x="703616" y="4910196"/>
                  </a:cubicBezTo>
                  <a:lnTo>
                    <a:pt x="662053" y="4846269"/>
                  </a:lnTo>
                  <a:cubicBezTo>
                    <a:pt x="635449" y="4804925"/>
                    <a:pt x="607864" y="4763928"/>
                    <a:pt x="580033" y="4722352"/>
                  </a:cubicBezTo>
                  <a:lnTo>
                    <a:pt x="410105" y="4469193"/>
                  </a:lnTo>
                  <a:cubicBezTo>
                    <a:pt x="353095" y="4382915"/>
                    <a:pt x="296820" y="4294089"/>
                    <a:pt x="244224" y="4201556"/>
                  </a:cubicBezTo>
                  <a:cubicBezTo>
                    <a:pt x="217987" y="4155232"/>
                    <a:pt x="192609" y="4108098"/>
                    <a:pt x="169437" y="4059690"/>
                  </a:cubicBezTo>
                  <a:cubicBezTo>
                    <a:pt x="146388" y="4011165"/>
                    <a:pt x="124932" y="3961715"/>
                    <a:pt x="105929" y="3911221"/>
                  </a:cubicBezTo>
                  <a:cubicBezTo>
                    <a:pt x="87293" y="3860613"/>
                    <a:pt x="70742" y="3809309"/>
                    <a:pt x="57256" y="3757195"/>
                  </a:cubicBezTo>
                  <a:cubicBezTo>
                    <a:pt x="50881" y="3731138"/>
                    <a:pt x="44383" y="3704965"/>
                    <a:pt x="39111" y="3678677"/>
                  </a:cubicBezTo>
                  <a:lnTo>
                    <a:pt x="31142" y="3639300"/>
                  </a:lnTo>
                  <a:lnTo>
                    <a:pt x="24521" y="3599809"/>
                  </a:lnTo>
                  <a:cubicBezTo>
                    <a:pt x="7234" y="3494423"/>
                    <a:pt x="0" y="3388457"/>
                    <a:pt x="0" y="3283418"/>
                  </a:cubicBezTo>
                  <a:cubicBezTo>
                    <a:pt x="491" y="3076698"/>
                    <a:pt x="23418" y="2869978"/>
                    <a:pt x="68045" y="2666963"/>
                  </a:cubicBezTo>
                  <a:cubicBezTo>
                    <a:pt x="112550" y="2464064"/>
                    <a:pt x="180717" y="2265104"/>
                    <a:pt x="272546" y="2076334"/>
                  </a:cubicBezTo>
                  <a:cubicBezTo>
                    <a:pt x="457062" y="1698794"/>
                    <a:pt x="724457" y="1360978"/>
                    <a:pt x="1039300" y="1073307"/>
                  </a:cubicBezTo>
                  <a:cubicBezTo>
                    <a:pt x="1197090" y="929472"/>
                    <a:pt x="1367630" y="798259"/>
                    <a:pt x="1547733" y="680365"/>
                  </a:cubicBezTo>
                  <a:cubicBezTo>
                    <a:pt x="1728081" y="562587"/>
                    <a:pt x="1917870" y="457663"/>
                    <a:pt x="2115995" y="368373"/>
                  </a:cubicBezTo>
                  <a:cubicBezTo>
                    <a:pt x="2512737" y="191070"/>
                    <a:pt x="2939883" y="73870"/>
                    <a:pt x="3377451" y="24304"/>
                  </a:cubicBezTo>
                  <a:cubicBezTo>
                    <a:pt x="3486812" y="12086"/>
                    <a:pt x="3596971" y="4500"/>
                    <a:pt x="3707237" y="1489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" name="Google Shape;139;p17"/>
            <p:cNvSpPr/>
            <p:nvPr/>
          </p:nvSpPr>
          <p:spPr>
            <a:xfrm>
              <a:off x="6410220" y="131729"/>
              <a:ext cx="5769111" cy="6229400"/>
            </a:xfrm>
            <a:custGeom>
              <a:avLst/>
              <a:gdLst/>
              <a:ahLst/>
              <a:cxnLst/>
              <a:rect l="l" t="t" r="r" b="b"/>
              <a:pathLst>
                <a:path w="5769111" h="6229400" extrusionOk="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464911"/>
                  </a:lnTo>
                  <a:lnTo>
                    <a:pt x="5660063" y="1328105"/>
                  </a:lnTo>
                  <a:cubicBezTo>
                    <a:pt x="5449800" y="1091506"/>
                    <a:pt x="5197607" y="907600"/>
                    <a:pt x="4910471" y="781599"/>
                  </a:cubicBezTo>
                  <a:cubicBezTo>
                    <a:pt x="4604088" y="647260"/>
                    <a:pt x="4258349" y="579048"/>
                    <a:pt x="3882695" y="579048"/>
                  </a:cubicBezTo>
                  <a:cubicBezTo>
                    <a:pt x="3484238" y="579048"/>
                    <a:pt x="3080631" y="652240"/>
                    <a:pt x="2683153" y="797003"/>
                  </a:cubicBezTo>
                  <a:cubicBezTo>
                    <a:pt x="2296098" y="937595"/>
                    <a:pt x="1927678" y="1144662"/>
                    <a:pt x="1617493" y="1395738"/>
                  </a:cubicBezTo>
                  <a:cubicBezTo>
                    <a:pt x="1301915" y="1651098"/>
                    <a:pt x="1053890" y="1941665"/>
                    <a:pt x="880408" y="2259099"/>
                  </a:cubicBezTo>
                  <a:cubicBezTo>
                    <a:pt x="703125" y="2583597"/>
                    <a:pt x="613135" y="2921645"/>
                    <a:pt x="613135" y="3263863"/>
                  </a:cubicBezTo>
                  <a:cubicBezTo>
                    <a:pt x="613135" y="3608512"/>
                    <a:pt x="756702" y="3809789"/>
                    <a:pt x="1055484" y="4196825"/>
                  </a:cubicBezTo>
                  <a:cubicBezTo>
                    <a:pt x="1127574" y="4290167"/>
                    <a:pt x="1202116" y="4386753"/>
                    <a:pt x="1278376" y="4492950"/>
                  </a:cubicBezTo>
                  <a:cubicBezTo>
                    <a:pt x="1861105" y="5304313"/>
                    <a:pt x="2486623" y="5650468"/>
                    <a:pt x="3369851" y="5650468"/>
                  </a:cubicBezTo>
                  <a:cubicBezTo>
                    <a:pt x="3949515" y="5650468"/>
                    <a:pt x="4374822" y="5368471"/>
                    <a:pt x="4957551" y="4938355"/>
                  </a:cubicBezTo>
                  <a:cubicBezTo>
                    <a:pt x="5022653" y="4890293"/>
                    <a:pt x="5087755" y="4842811"/>
                    <a:pt x="5150773" y="4796950"/>
                  </a:cubicBezTo>
                  <a:cubicBezTo>
                    <a:pt x="5364254" y="4641404"/>
                    <a:pt x="5570313" y="4491241"/>
                    <a:pt x="5747247" y="4338176"/>
                  </a:cubicBezTo>
                  <a:lnTo>
                    <a:pt x="5769111" y="4318497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" name="Google Shape;140;p17"/>
            <p:cNvSpPr/>
            <p:nvPr/>
          </p:nvSpPr>
          <p:spPr>
            <a:xfrm>
              <a:off x="6410220" y="131729"/>
              <a:ext cx="5769111" cy="6229400"/>
            </a:xfrm>
            <a:custGeom>
              <a:avLst/>
              <a:gdLst/>
              <a:ahLst/>
              <a:cxnLst/>
              <a:rect l="l" t="t" r="r" b="b"/>
              <a:pathLst>
                <a:path w="5769111" h="6229400" extrusionOk="0">
                  <a:moveTo>
                    <a:pt x="3882695" y="0"/>
                  </a:moveTo>
                  <a:cubicBezTo>
                    <a:pt x="4601253" y="0"/>
                    <a:pt x="5210727" y="205477"/>
                    <a:pt x="5691883" y="557381"/>
                  </a:cubicBezTo>
                  <a:lnTo>
                    <a:pt x="5769111" y="620523"/>
                  </a:lnTo>
                  <a:lnTo>
                    <a:pt x="5769111" y="1675390"/>
                  </a:lnTo>
                  <a:lnTo>
                    <a:pt x="5711488" y="1585205"/>
                  </a:lnTo>
                  <a:cubicBezTo>
                    <a:pt x="5665942" y="1521390"/>
                    <a:pt x="5617428" y="1460432"/>
                    <a:pt x="5566027" y="1402571"/>
                  </a:cubicBezTo>
                  <a:cubicBezTo>
                    <a:pt x="5367411" y="1179058"/>
                    <a:pt x="5129563" y="1005460"/>
                    <a:pt x="4858734" y="886639"/>
                  </a:cubicBezTo>
                  <a:cubicBezTo>
                    <a:pt x="4568779" y="759363"/>
                    <a:pt x="4240327" y="694858"/>
                    <a:pt x="3882695" y="694858"/>
                  </a:cubicBezTo>
                  <a:cubicBezTo>
                    <a:pt x="3504835" y="694858"/>
                    <a:pt x="3105151" y="767471"/>
                    <a:pt x="2727046" y="905053"/>
                  </a:cubicBezTo>
                  <a:cubicBezTo>
                    <a:pt x="2352985" y="1041013"/>
                    <a:pt x="1996826" y="1241132"/>
                    <a:pt x="1697186" y="1483638"/>
                  </a:cubicBezTo>
                  <a:cubicBezTo>
                    <a:pt x="1397913" y="1725796"/>
                    <a:pt x="1153199" y="2012308"/>
                    <a:pt x="989279" y="2312139"/>
                  </a:cubicBezTo>
                  <a:cubicBezTo>
                    <a:pt x="820946" y="2620077"/>
                    <a:pt x="735615" y="2940290"/>
                    <a:pt x="735615" y="3263863"/>
                  </a:cubicBezTo>
                  <a:cubicBezTo>
                    <a:pt x="735615" y="3573074"/>
                    <a:pt x="863980" y="3752464"/>
                    <a:pt x="1154424" y="4128614"/>
                  </a:cubicBezTo>
                  <a:cubicBezTo>
                    <a:pt x="1227127" y="4222767"/>
                    <a:pt x="1302282" y="4320162"/>
                    <a:pt x="1379768" y="4427981"/>
                  </a:cubicBezTo>
                  <a:cubicBezTo>
                    <a:pt x="1653784" y="4809458"/>
                    <a:pt x="1934912" y="5080685"/>
                    <a:pt x="2239456" y="5256947"/>
                  </a:cubicBezTo>
                  <a:cubicBezTo>
                    <a:pt x="2562268" y="5443863"/>
                    <a:pt x="2932037" y="5534658"/>
                    <a:pt x="3369727" y="5534658"/>
                  </a:cubicBezTo>
                  <a:cubicBezTo>
                    <a:pt x="3618120" y="5534658"/>
                    <a:pt x="3849103" y="5478491"/>
                    <a:pt x="4096760" y="5357817"/>
                  </a:cubicBezTo>
                  <a:cubicBezTo>
                    <a:pt x="4351037" y="5233901"/>
                    <a:pt x="4602740" y="5053238"/>
                    <a:pt x="4881905" y="4847212"/>
                  </a:cubicBezTo>
                  <a:cubicBezTo>
                    <a:pt x="4947375" y="4798920"/>
                    <a:pt x="5012599" y="4751322"/>
                    <a:pt x="5075739" y="4705346"/>
                  </a:cubicBezTo>
                  <a:cubicBezTo>
                    <a:pt x="5327320" y="4521990"/>
                    <a:pt x="5568418" y="4346256"/>
                    <a:pt x="5759930" y="4166809"/>
                  </a:cubicBezTo>
                  <a:lnTo>
                    <a:pt x="5769111" y="4157764"/>
                  </a:lnTo>
                  <a:lnTo>
                    <a:pt x="5769111" y="5074612"/>
                  </a:lnTo>
                  <a:lnTo>
                    <a:pt x="5636252" y="5174208"/>
                  </a:lnTo>
                  <a:cubicBezTo>
                    <a:pt x="5537051" y="5246835"/>
                    <a:pt x="5436100" y="5319845"/>
                    <a:pt x="5334922" y="5394528"/>
                  </a:cubicBezTo>
                  <a:cubicBezTo>
                    <a:pt x="4745327" y="5829741"/>
                    <a:pt x="4177309" y="6229400"/>
                    <a:pt x="3369727" y="6229400"/>
                  </a:cubicBezTo>
                  <a:cubicBezTo>
                    <a:pt x="2172147" y="6229400"/>
                    <a:pt x="1394603" y="5686137"/>
                    <a:pt x="771046" y="4817913"/>
                  </a:cubicBezTo>
                  <a:cubicBezTo>
                    <a:pt x="396864" y="4297000"/>
                    <a:pt x="0" y="3939728"/>
                    <a:pt x="0" y="3263748"/>
                  </a:cubicBezTo>
                  <a:cubicBezTo>
                    <a:pt x="0" y="1461170"/>
                    <a:pt x="1955141" y="0"/>
                    <a:pt x="3882695" y="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9411"/>
                  </a:srgbClr>
                </a:gs>
                <a:gs pos="2000">
                  <a:srgbClr val="FFFFFF">
                    <a:alpha val="9411"/>
                  </a:srgbClr>
                </a:gs>
                <a:gs pos="16000">
                  <a:srgbClr val="70AD47">
                    <a:alpha val="9411"/>
                  </a:srgbClr>
                </a:gs>
                <a:gs pos="85000">
                  <a:srgbClr val="4472C4">
                    <a:alpha val="9411"/>
                  </a:srgbClr>
                </a:gs>
                <a:gs pos="100000">
                  <a:srgbClr val="FFFFFF">
                    <a:alpha val="9411"/>
                  </a:srgbClr>
                </a:gs>
              </a:gsLst>
              <a:lin ang="12000000" scaled="0"/>
            </a:gra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1" name="Google Shape;141;p17" descr="Serve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1726" y="1629089"/>
            <a:ext cx="3620021" cy="362002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8"/>
          <p:cNvSpPr/>
          <p:nvPr/>
        </p:nvSpPr>
        <p:spPr>
          <a:xfrm>
            <a:off x="19291" y="293604"/>
            <a:ext cx="12191695" cy="6858000"/>
          </a:xfrm>
          <a:prstGeom prst="rect">
            <a:avLst/>
          </a:prstGeom>
          <a:solidFill>
            <a:srgbClr val="E8E6E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grpSp>
        <p:nvGrpSpPr>
          <p:cNvPr id="148" name="Google Shape;148;p18"/>
          <p:cNvGrpSpPr/>
          <p:nvPr/>
        </p:nvGrpSpPr>
        <p:grpSpPr>
          <a:xfrm>
            <a:off x="40473" y="454992"/>
            <a:ext cx="10853745" cy="6858000"/>
            <a:chOff x="183" y="0"/>
            <a:chExt cx="10853745" cy="6858000"/>
          </a:xfrm>
        </p:grpSpPr>
        <p:sp>
          <p:nvSpPr>
            <p:cNvPr id="149" name="Google Shape;149;p18"/>
            <p:cNvSpPr/>
            <p:nvPr/>
          </p:nvSpPr>
          <p:spPr>
            <a:xfrm>
              <a:off x="183" y="0"/>
              <a:ext cx="10438361" cy="6858000"/>
            </a:xfrm>
            <a:custGeom>
              <a:avLst/>
              <a:gdLst/>
              <a:ahLst/>
              <a:cxnLst/>
              <a:rect l="l" t="t" r="r" b="b"/>
              <a:pathLst>
                <a:path w="10515600" h="6858000" extrusionOk="0">
                  <a:moveTo>
                    <a:pt x="0" y="0"/>
                  </a:moveTo>
                  <a:lnTo>
                    <a:pt x="3039549" y="0"/>
                  </a:lnTo>
                  <a:lnTo>
                    <a:pt x="3387573" y="0"/>
                  </a:lnTo>
                  <a:lnTo>
                    <a:pt x="3678072" y="0"/>
                  </a:lnTo>
                  <a:lnTo>
                    <a:pt x="3721524" y="0"/>
                  </a:lnTo>
                  <a:lnTo>
                    <a:pt x="4595394" y="0"/>
                  </a:lnTo>
                  <a:lnTo>
                    <a:pt x="4607603" y="0"/>
                  </a:lnTo>
                  <a:lnTo>
                    <a:pt x="4733044" y="0"/>
                  </a:lnTo>
                  <a:lnTo>
                    <a:pt x="6226185" y="0"/>
                  </a:lnTo>
                  <a:lnTo>
                    <a:pt x="8892577" y="0"/>
                  </a:lnTo>
                  <a:lnTo>
                    <a:pt x="8914701" y="14997"/>
                  </a:lnTo>
                  <a:cubicBezTo>
                    <a:pt x="9941864" y="754641"/>
                    <a:pt x="10515600" y="2093192"/>
                    <a:pt x="10515600" y="3621656"/>
                  </a:cubicBezTo>
                  <a:cubicBezTo>
                    <a:pt x="10515600" y="4969131"/>
                    <a:pt x="9586875" y="5602839"/>
                    <a:pt x="8641250" y="6374814"/>
                  </a:cubicBezTo>
                  <a:cubicBezTo>
                    <a:pt x="8469047" y="6515397"/>
                    <a:pt x="8298420" y="6653108"/>
                    <a:pt x="8124602" y="6780599"/>
                  </a:cubicBezTo>
                  <a:lnTo>
                    <a:pt x="8012846" y="6858000"/>
                  </a:lnTo>
                  <a:lnTo>
                    <a:pt x="6226185" y="6858000"/>
                  </a:lnTo>
                  <a:lnTo>
                    <a:pt x="4607603" y="6858000"/>
                  </a:lnTo>
                  <a:lnTo>
                    <a:pt x="4595394" y="6858000"/>
                  </a:lnTo>
                  <a:lnTo>
                    <a:pt x="4424650" y="6858000"/>
                  </a:lnTo>
                  <a:lnTo>
                    <a:pt x="3721524" y="6858000"/>
                  </a:lnTo>
                  <a:lnTo>
                    <a:pt x="3678072" y="6858000"/>
                  </a:lnTo>
                  <a:lnTo>
                    <a:pt x="3387573" y="6858000"/>
                  </a:lnTo>
                  <a:lnTo>
                    <a:pt x="3039549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chemeClr val="lt1">
                <a:alpha val="29411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0" name="Google Shape;150;p18"/>
            <p:cNvSpPr/>
            <p:nvPr/>
          </p:nvSpPr>
          <p:spPr>
            <a:xfrm>
              <a:off x="8342786" y="0"/>
              <a:ext cx="2511142" cy="6858000"/>
            </a:xfrm>
            <a:custGeom>
              <a:avLst/>
              <a:gdLst/>
              <a:ahLst/>
              <a:cxnLst/>
              <a:rect l="l" t="t" r="r" b="b"/>
              <a:pathLst>
                <a:path w="2529723" h="6858000" extrusionOk="0">
                  <a:moveTo>
                    <a:pt x="1258269" y="0"/>
                  </a:moveTo>
                  <a:lnTo>
                    <a:pt x="1275627" y="0"/>
                  </a:lnTo>
                  <a:lnTo>
                    <a:pt x="1302560" y="24338"/>
                  </a:lnTo>
                  <a:cubicBezTo>
                    <a:pt x="2156831" y="855667"/>
                    <a:pt x="2590622" y="2191755"/>
                    <a:pt x="2522825" y="3678515"/>
                  </a:cubicBezTo>
                  <a:cubicBezTo>
                    <a:pt x="2459072" y="5076606"/>
                    <a:pt x="1519830" y="5692656"/>
                    <a:pt x="557500" y="6451411"/>
                  </a:cubicBezTo>
                  <a:cubicBezTo>
                    <a:pt x="382255" y="6589587"/>
                    <a:pt x="208689" y="6724853"/>
                    <a:pt x="32482" y="6849373"/>
                  </a:cubicBezTo>
                  <a:lnTo>
                    <a:pt x="19531" y="6858000"/>
                  </a:lnTo>
                  <a:lnTo>
                    <a:pt x="0" y="6858000"/>
                  </a:lnTo>
                  <a:lnTo>
                    <a:pt x="14202" y="6848540"/>
                  </a:lnTo>
                  <a:cubicBezTo>
                    <a:pt x="190409" y="6724020"/>
                    <a:pt x="363976" y="6588754"/>
                    <a:pt x="539221" y="6450578"/>
                  </a:cubicBezTo>
                  <a:cubicBezTo>
                    <a:pt x="1501550" y="5691822"/>
                    <a:pt x="2440792" y="5075773"/>
                    <a:pt x="2504546" y="3677682"/>
                  </a:cubicBezTo>
                  <a:cubicBezTo>
                    <a:pt x="2572343" y="2190921"/>
                    <a:pt x="2138551" y="854834"/>
                    <a:pt x="1284280" y="23504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51" name="Google Shape;151;p18"/>
            <p:cNvSpPr/>
            <p:nvPr/>
          </p:nvSpPr>
          <p:spPr>
            <a:xfrm>
              <a:off x="8124395" y="0"/>
              <a:ext cx="2517803" cy="6858000"/>
            </a:xfrm>
            <a:custGeom>
              <a:avLst/>
              <a:gdLst/>
              <a:ahLst/>
              <a:cxnLst/>
              <a:rect l="l" t="t" r="r" b="b"/>
              <a:pathLst>
                <a:path w="2536434" h="6858000" extrusionOk="0">
                  <a:moveTo>
                    <a:pt x="879731" y="0"/>
                  </a:moveTo>
                  <a:lnTo>
                    <a:pt x="913411" y="0"/>
                  </a:lnTo>
                  <a:lnTo>
                    <a:pt x="935535" y="14997"/>
                  </a:lnTo>
                  <a:cubicBezTo>
                    <a:pt x="1962698" y="754641"/>
                    <a:pt x="2536434" y="2093192"/>
                    <a:pt x="2536434" y="3621656"/>
                  </a:cubicBezTo>
                  <a:cubicBezTo>
                    <a:pt x="2536434" y="4969131"/>
                    <a:pt x="1607709" y="5602839"/>
                    <a:pt x="662084" y="6374814"/>
                  </a:cubicBezTo>
                  <a:cubicBezTo>
                    <a:pt x="489881" y="6515397"/>
                    <a:pt x="319254" y="6653108"/>
                    <a:pt x="145436" y="6780599"/>
                  </a:cubicBezTo>
                  <a:lnTo>
                    <a:pt x="33680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FFFFFF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  <p:sp>
          <p:nvSpPr>
            <p:cNvPr id="152" name="Google Shape;152;p18"/>
            <p:cNvSpPr/>
            <p:nvPr/>
          </p:nvSpPr>
          <p:spPr>
            <a:xfrm>
              <a:off x="7894853" y="0"/>
              <a:ext cx="2244741" cy="6858000"/>
            </a:xfrm>
            <a:custGeom>
              <a:avLst/>
              <a:gdLst/>
              <a:ahLst/>
              <a:cxnLst/>
              <a:rect l="l" t="t" r="r" b="b"/>
              <a:pathLst>
                <a:path w="2521425" h="6858000" extrusionOk="0">
                  <a:moveTo>
                    <a:pt x="879731" y="0"/>
                  </a:moveTo>
                  <a:lnTo>
                    <a:pt x="898402" y="0"/>
                  </a:lnTo>
                  <a:lnTo>
                    <a:pt x="920526" y="14997"/>
                  </a:lnTo>
                  <a:cubicBezTo>
                    <a:pt x="1947689" y="754641"/>
                    <a:pt x="2521425" y="2093192"/>
                    <a:pt x="2521425" y="3621656"/>
                  </a:cubicBezTo>
                  <a:cubicBezTo>
                    <a:pt x="2521425" y="4969131"/>
                    <a:pt x="1592700" y="5602839"/>
                    <a:pt x="647075" y="6374814"/>
                  </a:cubicBezTo>
                  <a:cubicBezTo>
                    <a:pt x="474872" y="6515397"/>
                    <a:pt x="304245" y="6653108"/>
                    <a:pt x="130427" y="6780599"/>
                  </a:cubicBezTo>
                  <a:lnTo>
                    <a:pt x="18671" y="6858000"/>
                  </a:lnTo>
                  <a:lnTo>
                    <a:pt x="0" y="6858000"/>
                  </a:lnTo>
                  <a:lnTo>
                    <a:pt x="111756" y="6780599"/>
                  </a:lnTo>
                  <a:cubicBezTo>
                    <a:pt x="285574" y="6653108"/>
                    <a:pt x="456201" y="6515397"/>
                    <a:pt x="628404" y="6374814"/>
                  </a:cubicBezTo>
                  <a:cubicBezTo>
                    <a:pt x="1574029" y="5602839"/>
                    <a:pt x="2502754" y="4969131"/>
                    <a:pt x="2502754" y="3621656"/>
                  </a:cubicBezTo>
                  <a:cubicBezTo>
                    <a:pt x="2502754" y="2093192"/>
                    <a:pt x="1929018" y="754641"/>
                    <a:pt x="901855" y="14997"/>
                  </a:cubicBezTo>
                  <a:close/>
                </a:path>
              </a:pathLst>
            </a:custGeom>
            <a:solidFill>
              <a:srgbClr val="CECECE">
                <a:alpha val="4941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Meiryo"/>
                <a:ea typeface="Meiryo"/>
                <a:cs typeface="Meiryo"/>
                <a:sym typeface="Meiryo"/>
              </a:endParaRPr>
            </a:p>
          </p:txBody>
        </p:sp>
      </p:grpSp>
      <p:sp>
        <p:nvSpPr>
          <p:cNvPr id="153" name="Google Shape;153;p18"/>
          <p:cNvSpPr txBox="1"/>
          <p:nvPr/>
        </p:nvSpPr>
        <p:spPr>
          <a:xfrm>
            <a:off x="188675" y="544476"/>
            <a:ext cx="9979708" cy="852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-152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Here’s the example picture how “Recursive DNS Server” works: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4" name="Google Shape;154;p18"/>
          <p:cNvSpPr/>
          <p:nvPr/>
        </p:nvSpPr>
        <p:spPr>
          <a:xfrm>
            <a:off x="3484268" y="2767283"/>
            <a:ext cx="510227" cy="1321610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5" name="Google Shape;155;p18"/>
          <p:cNvSpPr/>
          <p:nvPr/>
        </p:nvSpPr>
        <p:spPr>
          <a:xfrm>
            <a:off x="6402070" y="2005913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18"/>
          <p:cNvSpPr txBox="1"/>
          <p:nvPr/>
        </p:nvSpPr>
        <p:spPr>
          <a:xfrm>
            <a:off x="2878056" y="4200819"/>
            <a:ext cx="1722650" cy="356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Recursive Server</a:t>
            </a: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7" name="Google Shape;157;p18"/>
          <p:cNvSpPr/>
          <p:nvPr/>
        </p:nvSpPr>
        <p:spPr>
          <a:xfrm>
            <a:off x="6402070" y="3188656"/>
            <a:ext cx="850336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58" name="Google Shape;158;p18"/>
          <p:cNvGrpSpPr/>
          <p:nvPr/>
        </p:nvGrpSpPr>
        <p:grpSpPr>
          <a:xfrm>
            <a:off x="1387242" y="3036924"/>
            <a:ext cx="742171" cy="759245"/>
            <a:chOff x="825050" y="2183275"/>
            <a:chExt cx="928200" cy="765300"/>
          </a:xfrm>
        </p:grpSpPr>
        <p:sp>
          <p:nvSpPr>
            <p:cNvPr id="159" name="Google Shape;159;p18"/>
            <p:cNvSpPr/>
            <p:nvPr/>
          </p:nvSpPr>
          <p:spPr>
            <a:xfrm>
              <a:off x="915950" y="2183275"/>
              <a:ext cx="746400" cy="572700"/>
            </a:xfrm>
            <a:prstGeom prst="rect">
              <a:avLst/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" name="Google Shape;160;p18"/>
            <p:cNvSpPr/>
            <p:nvPr/>
          </p:nvSpPr>
          <p:spPr>
            <a:xfrm>
              <a:off x="825050" y="2755975"/>
              <a:ext cx="928200" cy="192600"/>
            </a:xfrm>
            <a:prstGeom prst="trapezoid">
              <a:avLst>
                <a:gd name="adj" fmla="val 25000"/>
              </a:avLst>
            </a:prstGeom>
            <a:solidFill>
              <a:schemeClr val="lt2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1" name="Google Shape;161;p18"/>
          <p:cNvSpPr/>
          <p:nvPr/>
        </p:nvSpPr>
        <p:spPr>
          <a:xfrm>
            <a:off x="2271284" y="3409125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8"/>
          <p:cNvSpPr/>
          <p:nvPr/>
        </p:nvSpPr>
        <p:spPr>
          <a:xfrm>
            <a:off x="6431074" y="4343539"/>
            <a:ext cx="821332" cy="695336"/>
          </a:xfrm>
          <a:prstGeom prst="flowChartPredefinedProcess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8"/>
          <p:cNvSpPr txBox="1"/>
          <p:nvPr/>
        </p:nvSpPr>
        <p:spPr>
          <a:xfrm>
            <a:off x="6097425" y="2647813"/>
            <a:ext cx="202696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“.” Root Servers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4" name="Google Shape;164;p18"/>
          <p:cNvSpPr txBox="1"/>
          <p:nvPr/>
        </p:nvSpPr>
        <p:spPr>
          <a:xfrm>
            <a:off x="5891343" y="3878837"/>
            <a:ext cx="268922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Top Level DNS Servers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8"/>
          <p:cNvSpPr txBox="1"/>
          <p:nvPr/>
        </p:nvSpPr>
        <p:spPr>
          <a:xfrm>
            <a:off x="6276639" y="5038875"/>
            <a:ext cx="1589425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Authoritative DNS Servers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8"/>
          <p:cNvSpPr/>
          <p:nvPr/>
        </p:nvSpPr>
        <p:spPr>
          <a:xfrm rot="-1120425">
            <a:off x="4404854" y="2591601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8"/>
          <p:cNvSpPr/>
          <p:nvPr/>
        </p:nvSpPr>
        <p:spPr>
          <a:xfrm rot="9686923">
            <a:off x="4444432" y="2736395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8"/>
          <p:cNvSpPr/>
          <p:nvPr/>
        </p:nvSpPr>
        <p:spPr>
          <a:xfrm>
            <a:off x="4463368" y="34500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8"/>
          <p:cNvSpPr/>
          <p:nvPr/>
        </p:nvSpPr>
        <p:spPr>
          <a:xfrm rot="-10792652">
            <a:off x="4463362" y="3594863"/>
            <a:ext cx="1507690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8"/>
          <p:cNvSpPr/>
          <p:nvPr/>
        </p:nvSpPr>
        <p:spPr>
          <a:xfrm rot="919538">
            <a:off x="4418576" y="4219373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8"/>
          <p:cNvSpPr/>
          <p:nvPr/>
        </p:nvSpPr>
        <p:spPr>
          <a:xfrm rot="-9873114">
            <a:off x="4356554" y="4343847"/>
            <a:ext cx="1507702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8"/>
          <p:cNvSpPr txBox="1"/>
          <p:nvPr/>
        </p:nvSpPr>
        <p:spPr>
          <a:xfrm>
            <a:off x="2055532" y="3213411"/>
            <a:ext cx="15327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US"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https://www.google.com.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3" name="Google Shape;173;p18"/>
          <p:cNvSpPr/>
          <p:nvPr/>
        </p:nvSpPr>
        <p:spPr>
          <a:xfrm rot="10800000">
            <a:off x="2271284" y="3552861"/>
            <a:ext cx="783304" cy="127199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8"/>
          <p:cNvSpPr txBox="1"/>
          <p:nvPr/>
        </p:nvSpPr>
        <p:spPr>
          <a:xfrm>
            <a:off x="2410301" y="3591799"/>
            <a:ext cx="605094" cy="26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x.x.x.x</a:t>
            </a:r>
            <a:endParaRPr sz="11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5896028" y="5581510"/>
            <a:ext cx="2058577" cy="253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US" sz="1050" b="0" i="0" u="sng" strike="noStrike" cap="non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https://www.google.com</a:t>
            </a:r>
            <a:r>
              <a:rPr lang="en-US" sz="105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 x.x.x.x.</a:t>
            </a:r>
            <a:endParaRPr sz="105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0"/>
          <p:cNvSpPr txBox="1">
            <a:spLocks noGrp="1"/>
          </p:cNvSpPr>
          <p:nvPr>
            <p:ph type="ctrTitle"/>
          </p:nvPr>
        </p:nvSpPr>
        <p:spPr>
          <a:xfrm>
            <a:off x="638881" y="417576"/>
            <a:ext cx="10909640" cy="12493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en-US" sz="3600" b="0" i="0">
                <a:latin typeface="Arial"/>
                <a:ea typeface="Arial"/>
                <a:cs typeface="Arial"/>
                <a:sym typeface="Arial"/>
              </a:rPr>
              <a:t>ifferent between </a:t>
            </a:r>
            <a:br>
              <a:rPr lang="en-US" sz="3600" b="0" i="0">
                <a:latin typeface="Arial"/>
                <a:ea typeface="Arial"/>
                <a:cs typeface="Arial"/>
                <a:sym typeface="Arial"/>
              </a:rPr>
            </a:br>
            <a:r>
              <a:rPr lang="en-US" sz="3600" b="0" i="0">
                <a:latin typeface="Arial"/>
                <a:ea typeface="Arial"/>
                <a:cs typeface="Arial"/>
                <a:sym typeface="Arial"/>
              </a:rPr>
              <a:t>“Authoritative DNS Server” and “Recursive DNS Server”</a:t>
            </a:r>
            <a:endParaRPr sz="3600"/>
          </a:p>
        </p:txBody>
      </p:sp>
      <p:sp>
        <p:nvSpPr>
          <p:cNvPr id="190" name="Google Shape;190;p20"/>
          <p:cNvSpPr/>
          <p:nvPr/>
        </p:nvSpPr>
        <p:spPr>
          <a:xfrm>
            <a:off x="3807702" y="1733454"/>
            <a:ext cx="4572000" cy="18288"/>
          </a:xfrm>
          <a:custGeom>
            <a:avLst/>
            <a:gdLst/>
            <a:ahLst/>
            <a:cxnLst/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91" name="Google Shape;191;p20"/>
          <p:cNvGraphicFramePr/>
          <p:nvPr/>
        </p:nvGraphicFramePr>
        <p:xfrm>
          <a:off x="320040" y="2638319"/>
          <a:ext cx="11548875" cy="3576625"/>
        </p:xfrm>
        <a:graphic>
          <a:graphicData uri="http://schemas.openxmlformats.org/drawingml/2006/table">
            <a:tbl>
              <a:tblPr firstRow="1" bandRow="1">
                <a:noFill/>
                <a:tableStyleId>{830ABDC0-9FDC-4537-9802-98386615F028}</a:tableStyleId>
              </a:tblPr>
              <a:tblGrid>
                <a:gridCol w="1715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77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5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2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Authoritative DNS Server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u="none" strike="noStrike" cap="none"/>
                        <a:t>Recursive DNS Server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100"/>
                        <a:buFont typeface="Arial"/>
                        <a:buNone/>
                      </a:pPr>
                      <a:r>
                        <a:rPr lang="en-US" sz="2100" b="1" u="none" strike="noStrike" cap="none"/>
                        <a:t>Function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u="none" strike="noStrike" cap="none">
                          <a:solidFill>
                            <a:schemeClr val="dk1"/>
                          </a:solidFill>
                        </a:rPr>
                        <a:t>Provide official DNS records for a particular domain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u="none" strike="noStrike" cap="none">
                          <a:solidFill>
                            <a:schemeClr val="dk1"/>
                          </a:solidFill>
                        </a:rPr>
                        <a:t>Help resolve domain names to IPs by querying authoritative DNS servers.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Responsibility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Store and maintain DNS records for the domains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Don't store official records; they retrieve and cache info from authoritative servers.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0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Queries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respond to queries about specific domains with the accurate DNS records.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Issue queries to authoritative DNS servers to find the IP address associated with a domain.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532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1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Caching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don't typically cache records for other domains</a:t>
                      </a:r>
                      <a:endParaRPr sz="1900" u="none" strike="noStrike" cap="none"/>
                    </a:p>
                  </a:txBody>
                  <a:tcPr marL="96675" marR="96675" marT="48325" marB="483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900"/>
                        <a:buFont typeface="Arial"/>
                        <a:buNone/>
                      </a:pPr>
                      <a:r>
                        <a:rPr lang="en-US" sz="1900" b="0" i="0" u="none" strike="noStrike" cap="non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Cache the results of queries to speed up future lookups.</a:t>
                      </a:r>
                      <a:endParaRPr sz="1400" u="none" strike="noStrike" cap="none"/>
                    </a:p>
                  </a:txBody>
                  <a:tcPr marL="96675" marR="96675" marT="48325" marB="483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1462</Words>
  <Application>Microsoft Macintosh PowerPoint</Application>
  <PresentationFormat>Widescreen</PresentationFormat>
  <Paragraphs>202</Paragraphs>
  <Slides>22</Slides>
  <Notes>22</Notes>
  <HiddenSlides>2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2" baseType="lpstr">
      <vt:lpstr>Meiryo</vt:lpstr>
      <vt:lpstr>Arial</vt:lpstr>
      <vt:lpstr>Calibri</vt:lpstr>
      <vt:lpstr>Montserrat</vt:lpstr>
      <vt:lpstr>Noto Sans Symbols</vt:lpstr>
      <vt:lpstr>Poppins</vt:lpstr>
      <vt:lpstr>Segoe UI</vt:lpstr>
      <vt:lpstr>Times New Roman</vt:lpstr>
      <vt:lpstr>Wingdings</vt:lpstr>
      <vt:lpstr>Office Theme</vt:lpstr>
      <vt:lpstr>Setting up Simple Anycast DNS Recursive  Resolver for an ISP</vt:lpstr>
      <vt:lpstr>What is DNS?</vt:lpstr>
      <vt:lpstr>Naming Hierarchy</vt:lpstr>
      <vt:lpstr>PowerPoint Presentation</vt:lpstr>
      <vt:lpstr>Types of DNS servers</vt:lpstr>
      <vt:lpstr>PowerPoint Presentation</vt:lpstr>
      <vt:lpstr>PowerPoint Presentation</vt:lpstr>
      <vt:lpstr>PowerPoint Presentation</vt:lpstr>
      <vt:lpstr>Different between  “Authoritative DNS Server” and “Recursive DNS Server”</vt:lpstr>
      <vt:lpstr>PowerPoint Presentation</vt:lpstr>
      <vt:lpstr>What is Anycast?</vt:lpstr>
      <vt:lpstr>PowerPoint Presentation</vt:lpstr>
      <vt:lpstr>Anycast for Recursive DNS resolver</vt:lpstr>
      <vt:lpstr>Advantages of running anycast on recursive DNS servers</vt:lpstr>
      <vt:lpstr>PowerPoint Presentation</vt:lpstr>
      <vt:lpstr>Recursive DNS Server Installation concept.</vt:lpstr>
      <vt:lpstr>Recursive DNS Server Installation concept.</vt:lpstr>
      <vt:lpstr>Recursive DNS Server Installation Example.</vt:lpstr>
      <vt:lpstr>Recursive DNS Server Installation Example.</vt:lpstr>
      <vt:lpstr>summary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SawYanPaing@ARK</cp:lastModifiedBy>
  <cp:revision>3</cp:revision>
  <dcterms:modified xsi:type="dcterms:W3CDTF">2024-09-08T09:52:54Z</dcterms:modified>
</cp:coreProperties>
</file>