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4" r:id="rId1"/>
  </p:sldMasterIdLst>
  <p:notesMasterIdLst>
    <p:notesMasterId r:id="rId72"/>
  </p:notesMasterIdLst>
  <p:handoutMasterIdLst>
    <p:handoutMasterId r:id="rId73"/>
  </p:handoutMasterIdLst>
  <p:sldIdLst>
    <p:sldId id="333" r:id="rId2"/>
    <p:sldId id="5759" r:id="rId3"/>
    <p:sldId id="5785" r:id="rId4"/>
    <p:sldId id="5768" r:id="rId5"/>
    <p:sldId id="5762" r:id="rId6"/>
    <p:sldId id="5765" r:id="rId7"/>
    <p:sldId id="5766" r:id="rId8"/>
    <p:sldId id="5767" r:id="rId9"/>
    <p:sldId id="5789" r:id="rId10"/>
    <p:sldId id="5761" r:id="rId11"/>
    <p:sldId id="5792" r:id="rId12"/>
    <p:sldId id="5793" r:id="rId13"/>
    <p:sldId id="5794" r:id="rId14"/>
    <p:sldId id="5795" r:id="rId15"/>
    <p:sldId id="5796" r:id="rId16"/>
    <p:sldId id="5797" r:id="rId17"/>
    <p:sldId id="5808" r:id="rId18"/>
    <p:sldId id="5809" r:id="rId19"/>
    <p:sldId id="5790" r:id="rId20"/>
    <p:sldId id="5810" r:id="rId21"/>
    <p:sldId id="5811" r:id="rId22"/>
    <p:sldId id="5791" r:id="rId23"/>
    <p:sldId id="5812" r:id="rId24"/>
    <p:sldId id="5813" r:id="rId25"/>
    <p:sldId id="5814" r:id="rId26"/>
    <p:sldId id="5815" r:id="rId27"/>
    <p:sldId id="5823" r:id="rId28"/>
    <p:sldId id="5824" r:id="rId29"/>
    <p:sldId id="5825" r:id="rId30"/>
    <p:sldId id="5826" r:id="rId31"/>
    <p:sldId id="5828" r:id="rId32"/>
    <p:sldId id="5829" r:id="rId33"/>
    <p:sldId id="5832" r:id="rId34"/>
    <p:sldId id="5833" r:id="rId35"/>
    <p:sldId id="5834" r:id="rId36"/>
    <p:sldId id="5835" r:id="rId37"/>
    <p:sldId id="5836" r:id="rId38"/>
    <p:sldId id="5837" r:id="rId39"/>
    <p:sldId id="5838" r:id="rId40"/>
    <p:sldId id="5839" r:id="rId41"/>
    <p:sldId id="5840" r:id="rId42"/>
    <p:sldId id="5841" r:id="rId43"/>
    <p:sldId id="5842" r:id="rId44"/>
    <p:sldId id="5843" r:id="rId45"/>
    <p:sldId id="5844" r:id="rId46"/>
    <p:sldId id="5845" r:id="rId47"/>
    <p:sldId id="5846" r:id="rId48"/>
    <p:sldId id="5847" r:id="rId49"/>
    <p:sldId id="5848" r:id="rId50"/>
    <p:sldId id="5849" r:id="rId51"/>
    <p:sldId id="5850" r:id="rId52"/>
    <p:sldId id="5851" r:id="rId53"/>
    <p:sldId id="5852" r:id="rId54"/>
    <p:sldId id="5853" r:id="rId55"/>
    <p:sldId id="5854" r:id="rId56"/>
    <p:sldId id="5855" r:id="rId57"/>
    <p:sldId id="5856" r:id="rId58"/>
    <p:sldId id="5857" r:id="rId59"/>
    <p:sldId id="5858" r:id="rId60"/>
    <p:sldId id="5859" r:id="rId61"/>
    <p:sldId id="5860" r:id="rId62"/>
    <p:sldId id="5861" r:id="rId63"/>
    <p:sldId id="5862" r:id="rId64"/>
    <p:sldId id="5863" r:id="rId65"/>
    <p:sldId id="5864" r:id="rId66"/>
    <p:sldId id="5865" r:id="rId67"/>
    <p:sldId id="5866" r:id="rId68"/>
    <p:sldId id="5867" r:id="rId69"/>
    <p:sldId id="5868" r:id="rId70"/>
    <p:sldId id="5869" r:id="rId71"/>
  </p:sldIdLst>
  <p:sldSz cx="12188825" cy="6858000"/>
  <p:notesSz cx="6858000" cy="36195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9592"/>
  </p:normalViewPr>
  <p:slideViewPr>
    <p:cSldViewPr snapToGrid="0" showGuides="1">
      <p:cViewPr varScale="1">
        <p:scale>
          <a:sx n="87" d="100"/>
          <a:sy n="87" d="100"/>
        </p:scale>
        <p:origin x="2080" y="184"/>
      </p:cViewPr>
      <p:guideLst>
        <p:guide orient="horz" pos="1008"/>
        <p:guide pos="3839"/>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94AA70-1091-16EE-C3B5-C06F28C8CBAA}"/>
              </a:ext>
            </a:extLst>
          </p:cNvPr>
          <p:cNvSpPr>
            <a:spLocks noGrp="1"/>
          </p:cNvSpPr>
          <p:nvPr>
            <p:ph type="hdr" sz="quarter"/>
          </p:nvPr>
        </p:nvSpPr>
        <p:spPr>
          <a:xfrm>
            <a:off x="0" y="0"/>
            <a:ext cx="2971800" cy="1809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6C7821-1ACC-8E2F-EF49-01643761F229}"/>
              </a:ext>
            </a:extLst>
          </p:cNvPr>
          <p:cNvSpPr>
            <a:spLocks noGrp="1"/>
          </p:cNvSpPr>
          <p:nvPr>
            <p:ph type="dt" sz="quarter" idx="1"/>
          </p:nvPr>
        </p:nvSpPr>
        <p:spPr>
          <a:xfrm>
            <a:off x="3884613" y="0"/>
            <a:ext cx="2971800" cy="180975"/>
          </a:xfrm>
          <a:prstGeom prst="rect">
            <a:avLst/>
          </a:prstGeom>
        </p:spPr>
        <p:txBody>
          <a:bodyPr vert="horz" lIns="91440" tIns="45720" rIns="91440" bIns="45720" rtlCol="0"/>
          <a:lstStyle>
            <a:lvl1pPr algn="r">
              <a:defRPr sz="1200"/>
            </a:lvl1pPr>
          </a:lstStyle>
          <a:p>
            <a:fld id="{E966E419-546A-F04A-9E78-C69E21D341FD}" type="datetimeFigureOut">
              <a:rPr lang="en-US" smtClean="0"/>
              <a:t>3/11/24</a:t>
            </a:fld>
            <a:endParaRPr lang="en-US"/>
          </a:p>
        </p:txBody>
      </p:sp>
      <p:sp>
        <p:nvSpPr>
          <p:cNvPr id="4" name="Footer Placeholder 3">
            <a:extLst>
              <a:ext uri="{FF2B5EF4-FFF2-40B4-BE49-F238E27FC236}">
                <a16:creationId xmlns:a16="http://schemas.microsoft.com/office/drawing/2014/main" id="{AEB8F977-B4D4-FB75-F7C4-EC67843CB155}"/>
              </a:ext>
            </a:extLst>
          </p:cNvPr>
          <p:cNvSpPr>
            <a:spLocks noGrp="1"/>
          </p:cNvSpPr>
          <p:nvPr>
            <p:ph type="ftr" sz="quarter" idx="2"/>
          </p:nvPr>
        </p:nvSpPr>
        <p:spPr>
          <a:xfrm>
            <a:off x="0" y="3438525"/>
            <a:ext cx="2971800" cy="180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E6CFA3-D425-B95A-3935-252618B3EECF}"/>
              </a:ext>
            </a:extLst>
          </p:cNvPr>
          <p:cNvSpPr>
            <a:spLocks noGrp="1"/>
          </p:cNvSpPr>
          <p:nvPr>
            <p:ph type="sldNum" sz="quarter" idx="3"/>
          </p:nvPr>
        </p:nvSpPr>
        <p:spPr>
          <a:xfrm>
            <a:off x="3884613" y="3438525"/>
            <a:ext cx="2971800" cy="180975"/>
          </a:xfrm>
          <a:prstGeom prst="rect">
            <a:avLst/>
          </a:prstGeom>
        </p:spPr>
        <p:txBody>
          <a:bodyPr vert="horz" lIns="91440" tIns="45720" rIns="91440" bIns="45720" rtlCol="0" anchor="b"/>
          <a:lstStyle>
            <a:lvl1pPr algn="r">
              <a:defRPr sz="1200"/>
            </a:lvl1pPr>
          </a:lstStyle>
          <a:p>
            <a:fld id="{E6D72981-2056-AE4C-B200-E1DB272509D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B6AA9D-FB07-E658-D049-1F5E0AF43463}"/>
              </a:ext>
            </a:extLst>
          </p:cNvPr>
          <p:cNvSpPr>
            <a:spLocks noGrp="1"/>
          </p:cNvSpPr>
          <p:nvPr>
            <p:ph type="hdr" sz="quarter"/>
          </p:nvPr>
        </p:nvSpPr>
        <p:spPr>
          <a:xfrm>
            <a:off x="0" y="0"/>
            <a:ext cx="2971800" cy="1809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3EEA94-EB74-AE7B-EAC4-90DC8F66BA89}"/>
              </a:ext>
            </a:extLst>
          </p:cNvPr>
          <p:cNvSpPr>
            <a:spLocks noGrp="1"/>
          </p:cNvSpPr>
          <p:nvPr>
            <p:ph type="dt" idx="1"/>
          </p:nvPr>
        </p:nvSpPr>
        <p:spPr>
          <a:xfrm>
            <a:off x="3884613" y="0"/>
            <a:ext cx="2971800" cy="180975"/>
          </a:xfrm>
          <a:prstGeom prst="rect">
            <a:avLst/>
          </a:prstGeom>
        </p:spPr>
        <p:txBody>
          <a:bodyPr vert="horz" lIns="91440" tIns="45720" rIns="91440" bIns="45720" rtlCol="0"/>
          <a:lstStyle>
            <a:lvl1pPr algn="r">
              <a:defRPr sz="1200"/>
            </a:lvl1pPr>
          </a:lstStyle>
          <a:p>
            <a:fld id="{7063E1E0-C24D-FC4F-BFFF-A124846832DF}" type="datetimeFigureOut">
              <a:rPr lang="en-US" smtClean="0"/>
              <a:t>3/11/24</a:t>
            </a:fld>
            <a:endParaRPr lang="en-US"/>
          </a:p>
        </p:txBody>
      </p:sp>
      <p:sp>
        <p:nvSpPr>
          <p:cNvPr id="4" name="Slide Image Placeholder 3">
            <a:extLst>
              <a:ext uri="{FF2B5EF4-FFF2-40B4-BE49-F238E27FC236}">
                <a16:creationId xmlns:a16="http://schemas.microsoft.com/office/drawing/2014/main" id="{C0A7CFA6-802A-4AC7-1DA7-A3C2BFFFB373}"/>
              </a:ext>
            </a:extLst>
          </p:cNvPr>
          <p:cNvSpPr>
            <a:spLocks noGrp="1" noRot="1" noChangeAspect="1"/>
          </p:cNvSpPr>
          <p:nvPr>
            <p:ph type="sldImg" idx="2"/>
          </p:nvPr>
        </p:nvSpPr>
        <p:spPr>
          <a:xfrm>
            <a:off x="2343150" y="452438"/>
            <a:ext cx="2171700" cy="1222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01CACEA5-7AF1-B160-4A59-8D6EF7FA7891}"/>
              </a:ext>
            </a:extLst>
          </p:cNvPr>
          <p:cNvSpPr>
            <a:spLocks noGrp="1"/>
          </p:cNvSpPr>
          <p:nvPr>
            <p:ph type="body" sz="quarter" idx="3"/>
          </p:nvPr>
        </p:nvSpPr>
        <p:spPr>
          <a:xfrm>
            <a:off x="685800" y="1741488"/>
            <a:ext cx="5486400" cy="14255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CD3FACC-6D9B-0DB4-3614-8CFAA6FAD971}"/>
              </a:ext>
            </a:extLst>
          </p:cNvPr>
          <p:cNvSpPr>
            <a:spLocks noGrp="1"/>
          </p:cNvSpPr>
          <p:nvPr>
            <p:ph type="ftr" sz="quarter" idx="4"/>
          </p:nvPr>
        </p:nvSpPr>
        <p:spPr>
          <a:xfrm>
            <a:off x="0" y="3438525"/>
            <a:ext cx="2971800" cy="180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8D2BFD9C-BCB0-9A08-7977-3E267DC57F95}"/>
              </a:ext>
            </a:extLst>
          </p:cNvPr>
          <p:cNvSpPr>
            <a:spLocks noGrp="1"/>
          </p:cNvSpPr>
          <p:nvPr>
            <p:ph type="sldNum" sz="quarter" idx="5"/>
          </p:nvPr>
        </p:nvSpPr>
        <p:spPr>
          <a:xfrm>
            <a:off x="3884613" y="3438525"/>
            <a:ext cx="2971800" cy="180975"/>
          </a:xfrm>
          <a:prstGeom prst="rect">
            <a:avLst/>
          </a:prstGeom>
        </p:spPr>
        <p:txBody>
          <a:bodyPr vert="horz" lIns="91440" tIns="45720" rIns="91440" bIns="45720" rtlCol="0" anchor="b"/>
          <a:lstStyle>
            <a:lvl1pPr algn="r">
              <a:defRPr sz="1200"/>
            </a:lvl1pPr>
          </a:lstStyle>
          <a:p>
            <a:fld id="{59EF0488-E817-1149-816C-70FFA8855C0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tatracker.ietf.org/doc/html/rfc1918"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iana.org/" TargetMode="External"/><Relationship Id="rId5" Type="http://schemas.openxmlformats.org/officeDocument/2006/relationships/hyperlink" Target="https://datatracker.ietf.org/doc/html/rfc6598" TargetMode="External"/><Relationship Id="rId4" Type="http://schemas.openxmlformats.org/officeDocument/2006/relationships/hyperlink" Target="https://datatracker.ietf.org/doc/html/rfc537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6937375"/>
            <a:ext cx="2952750" cy="1662113"/>
          </a:xfrm>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600"/>
              </a:spcAft>
              <a:buClrTx/>
              <a:buSzTx/>
              <a:buFontTx/>
              <a:buNone/>
              <a:tabLst/>
              <a:defRPr/>
            </a:pPr>
            <a:endParaRPr lang="en-US" b="1" i="1" dirty="0"/>
          </a:p>
        </p:txBody>
      </p:sp>
      <p:sp>
        <p:nvSpPr>
          <p:cNvPr id="4" name="Slide Number Placeholder 3"/>
          <p:cNvSpPr>
            <a:spLocks noGrp="1"/>
          </p:cNvSpPr>
          <p:nvPr>
            <p:ph type="sldNum" sz="quarter" idx="10"/>
          </p:nvPr>
        </p:nvSpPr>
        <p:spPr/>
        <p:txBody>
          <a:bodyPr/>
          <a:lstStyle/>
          <a:p>
            <a:fld id="{55432562-BCB0-9B48-AA01-C9FD609DB495}" type="slidenum">
              <a:rPr lang="en-US" smtClean="0"/>
              <a:t>1</a:t>
            </a:fld>
            <a:endParaRPr lang="en-US"/>
          </a:p>
        </p:txBody>
      </p:sp>
    </p:spTree>
    <p:extLst>
      <p:ext uri="{BB962C8B-B14F-4D97-AF65-F5344CB8AC3E}">
        <p14:creationId xmlns:p14="http://schemas.microsoft.com/office/powerpoint/2010/main" val="72652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6937375"/>
            <a:ext cx="2952750" cy="1662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32562-BCB0-9B48-AA01-C9FD609DB495}" type="slidenum">
              <a:rPr lang="en-US" smtClean="0"/>
              <a:t>2</a:t>
            </a:fld>
            <a:endParaRPr lang="en-US"/>
          </a:p>
        </p:txBody>
      </p:sp>
    </p:spTree>
    <p:extLst>
      <p:ext uri="{BB962C8B-B14F-4D97-AF65-F5344CB8AC3E}">
        <p14:creationId xmlns:p14="http://schemas.microsoft.com/office/powerpoint/2010/main" val="251357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6937375"/>
            <a:ext cx="2952750" cy="1662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32562-BCB0-9B48-AA01-C9FD609DB495}" type="slidenum">
              <a:rPr lang="en-US" smtClean="0"/>
              <a:t>4</a:t>
            </a:fld>
            <a:endParaRPr lang="en-US"/>
          </a:p>
        </p:txBody>
      </p:sp>
    </p:spTree>
    <p:extLst>
      <p:ext uri="{BB962C8B-B14F-4D97-AF65-F5344CB8AC3E}">
        <p14:creationId xmlns:p14="http://schemas.microsoft.com/office/powerpoint/2010/main" val="367682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6937375"/>
            <a:ext cx="2952750" cy="1662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32562-BCB0-9B48-AA01-C9FD609DB495}" type="slidenum">
              <a:rPr lang="en-US" smtClean="0"/>
              <a:t>5</a:t>
            </a:fld>
            <a:endParaRPr lang="en-US"/>
          </a:p>
        </p:txBody>
      </p:sp>
    </p:spTree>
    <p:extLst>
      <p:ext uri="{BB962C8B-B14F-4D97-AF65-F5344CB8AC3E}">
        <p14:creationId xmlns:p14="http://schemas.microsoft.com/office/powerpoint/2010/main" val="27730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6937375"/>
            <a:ext cx="2952750" cy="1662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32562-BCB0-9B48-AA01-C9FD609DB495}" type="slidenum">
              <a:rPr lang="en-US" smtClean="0"/>
              <a:t>6</a:t>
            </a:fld>
            <a:endParaRPr lang="en-US"/>
          </a:p>
        </p:txBody>
      </p:sp>
    </p:spTree>
    <p:extLst>
      <p:ext uri="{BB962C8B-B14F-4D97-AF65-F5344CB8AC3E}">
        <p14:creationId xmlns:p14="http://schemas.microsoft.com/office/powerpoint/2010/main" val="147416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6937375"/>
            <a:ext cx="2952750" cy="1662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32562-BCB0-9B48-AA01-C9FD609DB495}" type="slidenum">
              <a:rPr lang="en-US" smtClean="0"/>
              <a:t>7</a:t>
            </a:fld>
            <a:endParaRPr lang="en-US"/>
          </a:p>
        </p:txBody>
      </p:sp>
    </p:spTree>
    <p:extLst>
      <p:ext uri="{BB962C8B-B14F-4D97-AF65-F5344CB8AC3E}">
        <p14:creationId xmlns:p14="http://schemas.microsoft.com/office/powerpoint/2010/main" val="190379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6937375"/>
            <a:ext cx="2952750" cy="1662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32562-BCB0-9B48-AA01-C9FD609DB495}" type="slidenum">
              <a:rPr lang="en-US" smtClean="0"/>
              <a:t>8</a:t>
            </a:fld>
            <a:endParaRPr lang="en-US"/>
          </a:p>
        </p:txBody>
      </p:sp>
    </p:spTree>
    <p:extLst>
      <p:ext uri="{BB962C8B-B14F-4D97-AF65-F5344CB8AC3E}">
        <p14:creationId xmlns:p14="http://schemas.microsoft.com/office/powerpoint/2010/main" val="398508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dirty="0">
                <a:solidFill>
                  <a:srgbClr val="000000"/>
                </a:solidFill>
                <a:effectLst/>
                <a:latin typeface="Arial" panose="020B0604020202020204" pitchFamily="34" charset="0"/>
              </a:rPr>
              <a:t>Bogons</a:t>
            </a:r>
          </a:p>
          <a:p>
            <a:pPr algn="l" rtl="0" fontAlgn="base"/>
            <a:r>
              <a:rPr lang="en-US" b="0" i="0" dirty="0">
                <a:solidFill>
                  <a:srgbClr val="000000"/>
                </a:solidFill>
                <a:effectLst/>
                <a:latin typeface="Arial" panose="020B0604020202020204" pitchFamily="34" charset="0"/>
              </a:rPr>
              <a:t>Bogons are defined as Martians (private and reserved addresses defined by </a:t>
            </a:r>
            <a:r>
              <a:rPr lang="en-US" b="0" i="0" u="none" strike="noStrike" dirty="0">
                <a:solidFill>
                  <a:srgbClr val="000000"/>
                </a:solidFill>
                <a:effectLst/>
                <a:latin typeface="Arial" panose="020B0604020202020204" pitchFamily="34" charset="0"/>
                <a:hlinkClick r:id="rId3"/>
              </a:rPr>
              <a:t>RFC 1918</a:t>
            </a:r>
            <a:r>
              <a:rPr lang="en-US" b="0" i="0" dirty="0">
                <a:solidFill>
                  <a:srgbClr val="000000"/>
                </a:solidFill>
                <a:effectLst/>
                <a:latin typeface="Arial" panose="020B0604020202020204" pitchFamily="34" charset="0"/>
              </a:rPr>
              <a:t>, </a:t>
            </a:r>
            <a:r>
              <a:rPr lang="en-US" b="0" i="0" u="none" strike="noStrike" dirty="0">
                <a:solidFill>
                  <a:srgbClr val="000000"/>
                </a:solidFill>
                <a:effectLst/>
                <a:latin typeface="Arial" panose="020B0604020202020204" pitchFamily="34" charset="0"/>
                <a:hlinkClick r:id="rId4"/>
              </a:rPr>
              <a:t>RFC 5735</a:t>
            </a:r>
            <a:r>
              <a:rPr lang="en-US" b="0" i="0" dirty="0">
                <a:solidFill>
                  <a:srgbClr val="000000"/>
                </a:solidFill>
                <a:effectLst/>
                <a:latin typeface="Arial" panose="020B0604020202020204" pitchFamily="34" charset="0"/>
              </a:rPr>
              <a:t>, and </a:t>
            </a:r>
            <a:r>
              <a:rPr lang="en-US" b="0" i="0" u="sng" strike="noStrike" dirty="0">
                <a:solidFill>
                  <a:srgbClr val="000000"/>
                </a:solidFill>
                <a:effectLst/>
                <a:latin typeface="Arial" panose="020B0604020202020204" pitchFamily="34" charset="0"/>
                <a:hlinkClick r:id="rId5"/>
              </a:rPr>
              <a:t>RFC 6598)</a:t>
            </a:r>
            <a:r>
              <a:rPr lang="en-US" b="0" i="0" dirty="0">
                <a:solidFill>
                  <a:srgbClr val="000000"/>
                </a:solidFill>
                <a:effectLst/>
                <a:latin typeface="Arial" panose="020B0604020202020204" pitchFamily="34" charset="0"/>
              </a:rPr>
              <a:t> and netblocks that have not been allocated to a regional internet registry (RIR) by the </a:t>
            </a:r>
            <a:r>
              <a:rPr lang="en-US" b="0" i="0" u="none" strike="noStrike" dirty="0">
                <a:solidFill>
                  <a:srgbClr val="000000"/>
                </a:solidFill>
                <a:effectLst/>
                <a:latin typeface="Arial" panose="020B0604020202020204" pitchFamily="34" charset="0"/>
                <a:hlinkClick r:id="rId6"/>
              </a:rPr>
              <a:t>Internet Assigned Numbers Authority</a:t>
            </a:r>
            <a:r>
              <a:rPr lang="en-US" b="0" i="0" dirty="0">
                <a:solidFill>
                  <a:srgbClr val="000000"/>
                </a:solidFill>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59EF0488-E817-1149-816C-70FFA8855C0D}" type="slidenum">
              <a:rPr lang="en-US" smtClean="0"/>
              <a:t>11</a:t>
            </a:fld>
            <a:endParaRPr lang="en-US"/>
          </a:p>
        </p:txBody>
      </p:sp>
    </p:spTree>
    <p:extLst>
      <p:ext uri="{BB962C8B-B14F-4D97-AF65-F5344CB8AC3E}">
        <p14:creationId xmlns:p14="http://schemas.microsoft.com/office/powerpoint/2010/main" val="389920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EF0488-E817-1149-816C-70FFA8855C0D}" type="slidenum">
              <a:rPr lang="en-US" smtClean="0"/>
              <a:t>21</a:t>
            </a:fld>
            <a:endParaRPr lang="en-US"/>
          </a:p>
        </p:txBody>
      </p:sp>
    </p:spTree>
    <p:extLst>
      <p:ext uri="{BB962C8B-B14F-4D97-AF65-F5344CB8AC3E}">
        <p14:creationId xmlns:p14="http://schemas.microsoft.com/office/powerpoint/2010/main" val="1139669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mailto:get-info@commvault.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Title Bright Blue">
    <p:bg>
      <p:bgRef idx="1001">
        <a:schemeClr val="bg1"/>
      </p:bgRef>
    </p:bg>
    <p:spTree>
      <p:nvGrpSpPr>
        <p:cNvPr id="1" name=""/>
        <p:cNvGrpSpPr/>
        <p:nvPr/>
      </p:nvGrpSpPr>
      <p:grpSpPr>
        <a:xfrm>
          <a:off x="0" y="0"/>
          <a:ext cx="0" cy="0"/>
          <a:chOff x="0" y="0"/>
          <a:chExt cx="0" cy="0"/>
        </a:xfrm>
      </p:grpSpPr>
      <p:pic>
        <p:nvPicPr>
          <p:cNvPr id="5" name="Picture 4" descr="A picture containing computer&#10;&#10;Description automatically generated">
            <a:extLst>
              <a:ext uri="{FF2B5EF4-FFF2-40B4-BE49-F238E27FC236}">
                <a16:creationId xmlns:a16="http://schemas.microsoft.com/office/drawing/2014/main" id="{292BE1E1-72C3-4535-9958-29798CEDC043}"/>
              </a:ext>
            </a:extLst>
          </p:cNvPr>
          <p:cNvPicPr>
            <a:picLocks noChangeAspect="1"/>
          </p:cNvPicPr>
          <p:nvPr userDrawn="1"/>
        </p:nvPicPr>
        <p:blipFill>
          <a:blip r:embed="rId2"/>
          <a:stretch>
            <a:fillRect/>
          </a:stretch>
        </p:blipFill>
        <p:spPr>
          <a:xfrm>
            <a:off x="0" y="2127589"/>
            <a:ext cx="12188825" cy="2602822"/>
          </a:xfrm>
          <a:prstGeom prst="rect">
            <a:avLst/>
          </a:prstGeom>
        </p:spPr>
      </p:pic>
      <p:sp>
        <p:nvSpPr>
          <p:cNvPr id="4" name="Text Placeholder 3"/>
          <p:cNvSpPr>
            <a:spLocks noGrp="1"/>
          </p:cNvSpPr>
          <p:nvPr>
            <p:ph type="body" sz="quarter" idx="18" hasCustomPrompt="1"/>
          </p:nvPr>
        </p:nvSpPr>
        <p:spPr>
          <a:xfrm>
            <a:off x="351547" y="2488801"/>
            <a:ext cx="5404274" cy="2080329"/>
          </a:xfrm>
          <a:prstGeom prst="rect">
            <a:avLst/>
          </a:prstGeo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sz="3800">
                <a:solidFill>
                  <a:schemeClr val="tx1"/>
                </a:solidFill>
                <a:latin typeface="Roboto" panose="02000000000000000000" pitchFamily="2" charset="0"/>
                <a:ea typeface="Roboto" panose="02000000000000000000" pitchFamily="2" charset="0"/>
              </a:defRPr>
            </a:lvl1pPr>
          </a:lstStyle>
          <a:p>
            <a:pPr marL="0" marR="0" lvl="0" indent="0" algn="l" defTabSz="914400" rtl="0" eaLnBrk="1" fontAlgn="auto" latinLnBrk="0" hangingPunct="1">
              <a:lnSpc>
                <a:spcPct val="100000"/>
              </a:lnSpc>
              <a:spcBef>
                <a:spcPts val="0"/>
              </a:spcBef>
              <a:spcAft>
                <a:spcPts val="1200"/>
              </a:spcAft>
              <a:buClr>
                <a:schemeClr val="accent2"/>
              </a:buClr>
              <a:buSzTx/>
              <a:buFontTx/>
              <a:buNone/>
              <a:tabLst/>
              <a:defRPr/>
            </a:pPr>
            <a:r>
              <a:rPr lang="en-US" dirty="0"/>
              <a:t>Title of the presentation that could potentially go to three lines</a:t>
            </a:r>
          </a:p>
        </p:txBody>
      </p:sp>
      <p:sp>
        <p:nvSpPr>
          <p:cNvPr id="9" name="Text Placeholder 8"/>
          <p:cNvSpPr>
            <a:spLocks noGrp="1"/>
          </p:cNvSpPr>
          <p:nvPr>
            <p:ph type="body" sz="quarter" idx="19" hasCustomPrompt="1"/>
          </p:nvPr>
        </p:nvSpPr>
        <p:spPr>
          <a:xfrm>
            <a:off x="4178809" y="5461907"/>
            <a:ext cx="7800994" cy="1176185"/>
          </a:xfrm>
          <a:prstGeom prst="rect">
            <a:avLst/>
          </a:prstGeom>
          <a:noFill/>
        </p:spPr>
        <p:txBody>
          <a:bodyPr lIns="900000" anchor="ctr" anchorCtr="0"/>
          <a:lstStyle>
            <a:lvl1pPr marL="0" indent="0">
              <a:buFontTx/>
              <a:buNone/>
              <a:defRPr sz="1400">
                <a:solidFill>
                  <a:schemeClr val="tx1"/>
                </a:solidFill>
                <a:latin typeface="Roboto" panose="02000000000000000000" pitchFamily="2" charset="0"/>
                <a:ea typeface="Roboto" panose="02000000000000000000" pitchFamily="2" charset="0"/>
              </a:defRPr>
            </a:lvl1pPr>
          </a:lstStyle>
          <a:p>
            <a:pPr lvl="0"/>
            <a:r>
              <a:rPr lang="en-US" dirty="0"/>
              <a:t>Name of Presenter 1 </a:t>
            </a:r>
          </a:p>
          <a:p>
            <a:pPr lvl="0"/>
            <a:r>
              <a:rPr lang="en-US" dirty="0"/>
              <a:t>Name of Presenter 2</a:t>
            </a:r>
          </a:p>
        </p:txBody>
      </p:sp>
      <p:pic>
        <p:nvPicPr>
          <p:cNvPr id="3" name="Graphic 2">
            <a:extLst>
              <a:ext uri="{FF2B5EF4-FFF2-40B4-BE49-F238E27FC236}">
                <a16:creationId xmlns:a16="http://schemas.microsoft.com/office/drawing/2014/main" id="{6FE38D00-1512-4BBF-B023-895877F1B0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2307" y="460466"/>
            <a:ext cx="3037115" cy="739823"/>
          </a:xfrm>
          <a:prstGeom prst="rect">
            <a:avLst/>
          </a:prstGeom>
        </p:spPr>
      </p:pic>
    </p:spTree>
    <p:extLst>
      <p:ext uri="{BB962C8B-B14F-4D97-AF65-F5344CB8AC3E}">
        <p14:creationId xmlns:p14="http://schemas.microsoft.com/office/powerpoint/2010/main" val="41783640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836405"/>
          </a:xfrm>
          <a:prstGeom prst="rect">
            <a:avLst/>
          </a:prstGeom>
        </p:spPr>
        <p:txBody>
          <a:bodyPr>
            <a:noAutofit/>
          </a:bodyPr>
          <a:lstStyle>
            <a:lvl1pPr>
              <a:defRPr>
                <a:latin typeface="Changa" pitchFamily="2" charset="-78"/>
                <a:ea typeface="Roboto" panose="02000000000000000000" pitchFamily="2" charset="0"/>
                <a:cs typeface="Changa" pitchFamily="2" charset="-78"/>
              </a:defRPr>
            </a:lvl1pPr>
          </a:lstStyle>
          <a:p>
            <a:r>
              <a:rPr lang="en-US" dirty="0"/>
              <a:t>Click to edit Master title style. Title is in sentence case, maximum of two lines. </a:t>
            </a:r>
          </a:p>
        </p:txBody>
      </p:sp>
      <p:sp>
        <p:nvSpPr>
          <p:cNvPr id="9" name="Text Placeholder 8"/>
          <p:cNvSpPr>
            <a:spLocks noGrp="1"/>
          </p:cNvSpPr>
          <p:nvPr>
            <p:ph type="body" sz="quarter" idx="12" hasCustomPrompt="1"/>
          </p:nvPr>
        </p:nvSpPr>
        <p:spPr>
          <a:xfrm>
            <a:off x="6323014" y="1600200"/>
            <a:ext cx="4953000" cy="46863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a:t>Click to edit Master text styles 1 column layout. To create body copy, enter text for all levels, then manually delete the bullet.</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912813" y="1600200"/>
            <a:ext cx="4953000" cy="46863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latin typeface="Roboto" panose="02000000000000000000" pitchFamily="2" charset="0"/>
                <a:ea typeface="Roboto" panose="02000000000000000000" pitchFamily="2" charset="0"/>
              </a:defRPr>
            </a:lvl1pPr>
          </a:lstStyle>
          <a:p>
            <a:fld id="{ED025EC6-12F2-BD4E-AD65-43BFB58C3D8F}" type="slidenum">
              <a:rPr lang="en-US" smtClean="0"/>
              <a:pPr/>
              <a:t>‹#›</a:t>
            </a:fld>
            <a:endParaRPr lang="en-US"/>
          </a:p>
        </p:txBody>
      </p:sp>
      <p:sp>
        <p:nvSpPr>
          <p:cNvPr id="8" name="Text Placeholder 7"/>
          <p:cNvSpPr>
            <a:spLocks noGrp="1"/>
          </p:cNvSpPr>
          <p:nvPr>
            <p:ph type="body" sz="quarter" idx="10" hasCustomPrompt="1"/>
          </p:nvPr>
        </p:nvSpPr>
        <p:spPr>
          <a:xfrm>
            <a:off x="912813" y="6286501"/>
            <a:ext cx="7696200" cy="323046"/>
          </a:xfrm>
          <a:prstGeom prst="rect">
            <a:avLst/>
          </a:prstGeom>
        </p:spPr>
        <p:txBody>
          <a:bodyPr anchor="b"/>
          <a:lstStyle>
            <a:lvl1pPr marL="0" indent="0">
              <a:buFontTx/>
              <a:buNone/>
              <a:defRPr sz="900">
                <a:solidFill>
                  <a:srgbClr val="808285"/>
                </a:solidFill>
                <a:latin typeface="Roboto" panose="02000000000000000000" pitchFamily="2" charset="0"/>
                <a:ea typeface="Roboto" panose="02000000000000000000" pitchFamily="2" charset="0"/>
              </a:defRPr>
            </a:lvl1pPr>
          </a:lstStyle>
          <a:p>
            <a:pPr lvl="0"/>
            <a:r>
              <a:rPr lang="en-US"/>
              <a:t>Click to add footnotes</a:t>
            </a:r>
          </a:p>
        </p:txBody>
      </p:sp>
    </p:spTree>
    <p:extLst>
      <p:ext uri="{BB962C8B-B14F-4D97-AF65-F5344CB8AC3E}">
        <p14:creationId xmlns:p14="http://schemas.microsoft.com/office/powerpoint/2010/main" val="872897357"/>
      </p:ext>
    </p:extLst>
  </p:cSld>
  <p:clrMapOvr>
    <a:masterClrMapping/>
  </p:clrMapOvr>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1 column text,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a:prstGeom prst="rect">
            <a:avLst/>
          </a:prstGeom>
        </p:spPr>
        <p:txBody>
          <a:bodyPr>
            <a:noAutofit/>
          </a:bodyPr>
          <a:lstStyle>
            <a:lvl1pPr>
              <a:defRPr baseline="0">
                <a:latin typeface="Changa" pitchFamily="2" charset="-78"/>
                <a:cs typeface="Changa" pitchFamily="2" charset="-78"/>
              </a:defRPr>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695738"/>
          </a:xfrm>
          <a:prstGeom prst="rect">
            <a:avLst/>
          </a:prstGeom>
        </p:spPr>
        <p:txBody>
          <a:bodyPr anchor="t" anchorCtr="0">
            <a:noAutofit/>
          </a:bodyPr>
          <a:lstStyle>
            <a:lvl1pPr marL="0" indent="0">
              <a:buNone/>
              <a:defRPr sz="2000" b="1">
                <a:solidFill>
                  <a:srgbClr val="B41E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 Sub is in sentence case, up to two lines.</a:t>
            </a:r>
          </a:p>
        </p:txBody>
      </p:sp>
      <p:sp>
        <p:nvSpPr>
          <p:cNvPr id="8" name="Picture Placeholder 7"/>
          <p:cNvSpPr>
            <a:spLocks noGrp="1"/>
          </p:cNvSpPr>
          <p:nvPr>
            <p:ph type="pic" sz="quarter" idx="10" hasCustomPrompt="1"/>
          </p:nvPr>
        </p:nvSpPr>
        <p:spPr>
          <a:xfrm>
            <a:off x="6323013" y="1600200"/>
            <a:ext cx="4953000" cy="4686299"/>
          </a:xfrm>
          <a:prstGeom prst="rect">
            <a:avLst/>
          </a:prstGeom>
        </p:spPr>
        <p:txBody>
          <a:bodyPr/>
          <a:lstStyle>
            <a:lvl1pPr>
              <a:defRPr baseline="0"/>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None/>
              <a:tabLst/>
              <a:defRPr/>
            </a:pPr>
            <a:r>
              <a:rPr lang="en-US"/>
              <a:t>Click to insert icon or image</a:t>
            </a:r>
          </a:p>
        </p:txBody>
      </p:sp>
      <p:sp>
        <p:nvSpPr>
          <p:cNvPr id="10" name="Text Placeholder 9"/>
          <p:cNvSpPr>
            <a:spLocks noGrp="1"/>
          </p:cNvSpPr>
          <p:nvPr>
            <p:ph type="body" sz="quarter" idx="11" hasCustomPrompt="1"/>
          </p:nvPr>
        </p:nvSpPr>
        <p:spPr>
          <a:xfrm>
            <a:off x="912813" y="2514600"/>
            <a:ext cx="4953000" cy="37719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a:t>Click to edit Master text styles 1 column layout. To create body copy, enter text for all levels, then manually delete the bullet.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a:p>
        </p:txBody>
      </p:sp>
      <p:sp>
        <p:nvSpPr>
          <p:cNvPr id="12" name="Text Placeholder 7"/>
          <p:cNvSpPr>
            <a:spLocks noGrp="1"/>
          </p:cNvSpPr>
          <p:nvPr>
            <p:ph type="body" sz="quarter" idx="12" hasCustomPrompt="1"/>
          </p:nvPr>
        </p:nvSpPr>
        <p:spPr>
          <a:xfrm>
            <a:off x="912813" y="6286501"/>
            <a:ext cx="7696200" cy="323046"/>
          </a:xfrm>
          <a:prstGeom prst="rect">
            <a:avLst/>
          </a:prstGeom>
        </p:spPr>
        <p:txBody>
          <a:bodyPr anchor="b"/>
          <a:lstStyle>
            <a:lvl1pPr marL="0" indent="0">
              <a:buFontTx/>
              <a:buNone/>
              <a:defRPr sz="900">
                <a:solidFill>
                  <a:srgbClr val="808285"/>
                </a:solidFill>
              </a:defRPr>
            </a:lvl1pPr>
          </a:lstStyle>
          <a:p>
            <a:pPr lvl="0"/>
            <a:r>
              <a:rPr lang="en-US"/>
              <a:t>Click to add footnotes</a:t>
            </a:r>
          </a:p>
        </p:txBody>
      </p:sp>
    </p:spTree>
    <p:extLst>
      <p:ext uri="{BB962C8B-B14F-4D97-AF65-F5344CB8AC3E}">
        <p14:creationId xmlns:p14="http://schemas.microsoft.com/office/powerpoint/2010/main" val="243375809"/>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15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head, 1 column text,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a:prstGeom prst="rect">
            <a:avLst/>
          </a:prstGeom>
        </p:spPr>
        <p:txBody>
          <a:bodyPr>
            <a:noAutofit/>
          </a:bodyPr>
          <a:lstStyle>
            <a:lvl1pPr>
              <a:defRPr baseline="0">
                <a:latin typeface="Changa" pitchFamily="2" charset="-78"/>
                <a:ea typeface="Roboto" panose="02000000000000000000" pitchFamily="2" charset="0"/>
                <a:cs typeface="Changa" pitchFamily="2" charset="-78"/>
              </a:defRPr>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695738"/>
          </a:xfrm>
          <a:prstGeom prst="rect">
            <a:avLst/>
          </a:prstGeom>
        </p:spPr>
        <p:txBody>
          <a:bodyPr anchor="t" anchorCtr="0">
            <a:noAutofit/>
          </a:bodyPr>
          <a:lstStyle>
            <a:lvl1pPr marL="0" indent="0">
              <a:buNone/>
              <a:defRPr sz="2000" b="1">
                <a:solidFill>
                  <a:srgbClr val="B41E25"/>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sp>
        <p:nvSpPr>
          <p:cNvPr id="10" name="Text Placeholder 9"/>
          <p:cNvSpPr>
            <a:spLocks noGrp="1"/>
          </p:cNvSpPr>
          <p:nvPr>
            <p:ph type="body" sz="quarter" idx="11" hasCustomPrompt="1"/>
          </p:nvPr>
        </p:nvSpPr>
        <p:spPr>
          <a:xfrm>
            <a:off x="912813" y="2514600"/>
            <a:ext cx="4953000" cy="37719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4"/>
          <p:cNvSpPr>
            <a:spLocks noGrp="1"/>
          </p:cNvSpPr>
          <p:nvPr>
            <p:ph type="chart" sz="quarter" idx="12" hasCustomPrompt="1"/>
          </p:nvPr>
        </p:nvSpPr>
        <p:spPr>
          <a:xfrm>
            <a:off x="6323013" y="1600200"/>
            <a:ext cx="4953000" cy="4686300"/>
          </a:xfrm>
          <a:prstGeom prst="rect">
            <a:avLst/>
          </a:prstGeom>
        </p:spPr>
        <p:txBody>
          <a:bodyPr/>
          <a:lstStyle>
            <a:lvl1pPr marL="0" indent="0">
              <a:buFontTx/>
              <a:buNone/>
              <a:defRPr baseline="0">
                <a:latin typeface="Roboto" panose="02000000000000000000" pitchFamily="2" charset="0"/>
                <a:ea typeface="Roboto" panose="02000000000000000000" pitchFamily="2" charset="0"/>
              </a:defRPr>
            </a:lvl1pPr>
          </a:lstStyle>
          <a:p>
            <a:r>
              <a:rPr lang="en-US"/>
              <a:t>Insert chart</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a:p>
        </p:txBody>
      </p:sp>
      <p:sp>
        <p:nvSpPr>
          <p:cNvPr id="11" name="Text Placeholder 7"/>
          <p:cNvSpPr>
            <a:spLocks noGrp="1"/>
          </p:cNvSpPr>
          <p:nvPr>
            <p:ph type="body" sz="quarter" idx="10" hasCustomPrompt="1"/>
          </p:nvPr>
        </p:nvSpPr>
        <p:spPr>
          <a:xfrm>
            <a:off x="912813" y="6286501"/>
            <a:ext cx="7696200" cy="323046"/>
          </a:xfrm>
          <a:prstGeom prst="rect">
            <a:avLst/>
          </a:prstGeom>
        </p:spPr>
        <p:txBody>
          <a:bodyPr anchor="b"/>
          <a:lstStyle>
            <a:lvl1pPr marL="0" indent="0">
              <a:buFontTx/>
              <a:buNone/>
              <a:defRPr sz="900">
                <a:solidFill>
                  <a:srgbClr val="808285"/>
                </a:solidFill>
              </a:defRPr>
            </a:lvl1pPr>
          </a:lstStyle>
          <a:p>
            <a:pPr lvl="0"/>
            <a:r>
              <a:rPr lang="en-US"/>
              <a:t>Click to add footnotes</a:t>
            </a:r>
          </a:p>
        </p:txBody>
      </p:sp>
    </p:spTree>
    <p:extLst>
      <p:ext uri="{BB962C8B-B14F-4D97-AF65-F5344CB8AC3E}">
        <p14:creationId xmlns:p14="http://schemas.microsoft.com/office/powerpoint/2010/main" val="1101421407"/>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15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836405"/>
          </a:xfrm>
          <a:prstGeom prst="rect">
            <a:avLst/>
          </a:prstGeom>
        </p:spPr>
        <p:txBody>
          <a:bodyPr/>
          <a:lstStyle>
            <a:lvl1pPr>
              <a:defRPr>
                <a:latin typeface="Changa" pitchFamily="2" charset="-78"/>
                <a:ea typeface="Roboto" panose="02000000000000000000" pitchFamily="2" charset="0"/>
                <a:cs typeface="Changa" pitchFamily="2" charset="-78"/>
              </a:defRPr>
            </a:lvl1pPr>
          </a:lstStyle>
          <a:p>
            <a:r>
              <a:rPr lang="en-US" dirty="0"/>
              <a:t>Biography</a:t>
            </a:r>
          </a:p>
        </p:txBody>
      </p:sp>
      <p:sp>
        <p:nvSpPr>
          <p:cNvPr id="4" name="Picture Placeholder 2"/>
          <p:cNvSpPr>
            <a:spLocks noGrp="1"/>
          </p:cNvSpPr>
          <p:nvPr>
            <p:ph type="pic" sz="quarter" idx="17" hasCustomPrompt="1"/>
          </p:nvPr>
        </p:nvSpPr>
        <p:spPr>
          <a:xfrm>
            <a:off x="7014117" y="0"/>
            <a:ext cx="4719096" cy="4993838"/>
          </a:xfrm>
          <a:prstGeom prst="rect">
            <a:avLst/>
          </a:prstGeom>
        </p:spPr>
        <p:txBody>
          <a:bodyPr anchor="ctr">
            <a:normAutofit/>
          </a:bodyPr>
          <a:lstStyle>
            <a:lvl1pPr marL="0" indent="0" algn="ctr">
              <a:buFontTx/>
              <a:buNone/>
              <a:defRPr sz="2000" b="0"/>
            </a:lvl1pPr>
          </a:lstStyle>
          <a:p>
            <a:r>
              <a:rPr lang="en-US"/>
              <a:t>Click to insert photo</a:t>
            </a:r>
          </a:p>
        </p:txBody>
      </p:sp>
      <p:sp>
        <p:nvSpPr>
          <p:cNvPr id="8" name="Text Placeholder 7"/>
          <p:cNvSpPr>
            <a:spLocks noGrp="1"/>
          </p:cNvSpPr>
          <p:nvPr>
            <p:ph type="body" sz="quarter" idx="20" hasCustomPrompt="1"/>
          </p:nvPr>
        </p:nvSpPr>
        <p:spPr>
          <a:xfrm>
            <a:off x="912813" y="1371600"/>
            <a:ext cx="4953000" cy="4914900"/>
          </a:xfrm>
          <a:prstGeom prst="rect">
            <a:avLst/>
          </a:prstGeom>
        </p:spPr>
        <p:txBody>
          <a:bodyPr/>
          <a:lstStyle>
            <a:lvl1pPr marL="0" indent="0">
              <a:buFontTx/>
              <a:buNone/>
              <a:defRPr>
                <a:latin typeface="Roboto" panose="02000000000000000000" pitchFamily="2" charset="0"/>
                <a:ea typeface="Roboto" panose="02000000000000000000" pitchFamily="2" charset="0"/>
              </a:defRPr>
            </a:lvl1pPr>
            <a:lvl2pPr marL="182562" indent="0">
              <a:buFontTx/>
              <a:buNone/>
              <a:defRPr/>
            </a:lvl2pPr>
            <a:lvl3pPr marL="365760" indent="0">
              <a:buFontTx/>
              <a:buNone/>
              <a:defRPr/>
            </a:lvl3pPr>
            <a:lvl4pPr marL="548640" indent="0">
              <a:buFontTx/>
              <a:buNone/>
              <a:defRPr/>
            </a:lvl4pPr>
            <a:lvl5pPr marL="731520" indent="0">
              <a:buFontTx/>
              <a:buNone/>
              <a:defRPr/>
            </a:lvl5pPr>
          </a:lstStyle>
          <a:p>
            <a:r>
              <a:rPr lang="en-US" dirty="0"/>
              <a:t>Click to edit body copy. Body copy is formatted to begin without a bullet. Body copy should be in sentence case, ideally a maximum of 10 lines in length (this is flexible, depending on biography, but should be succinct).</a:t>
            </a:r>
          </a:p>
          <a:p>
            <a:pPr marL="342900" indent="-342900">
              <a:buFont typeface="Arial"/>
              <a:buChar char="•"/>
            </a:pPr>
            <a:r>
              <a:rPr lang="en-US" dirty="0"/>
              <a:t>You can add a bullet manually, </a:t>
            </a:r>
            <a:br>
              <a:rPr lang="en-US" dirty="0"/>
            </a:br>
            <a:r>
              <a:rPr lang="en-US" dirty="0"/>
              <a:t>if required.</a:t>
            </a:r>
          </a:p>
          <a:p>
            <a:r>
              <a:rPr lang="en-US" dirty="0">
                <a:solidFill>
                  <a:schemeClr val="accent2"/>
                </a:solidFill>
              </a:rPr>
              <a:t>SPECIALTIES: </a:t>
            </a:r>
            <a:r>
              <a:rPr lang="en-US" dirty="0"/>
              <a:t>Keep the word “specialties” in all caps, in red. Description of specialties should be succinct.</a:t>
            </a:r>
          </a:p>
        </p:txBody>
      </p:sp>
      <p:sp>
        <p:nvSpPr>
          <p:cNvPr id="11" name="Freeform 10"/>
          <p:cNvSpPr/>
          <p:nvPr userDrawn="1"/>
        </p:nvSpPr>
        <p:spPr>
          <a:xfrm>
            <a:off x="7014117" y="4993838"/>
            <a:ext cx="4719638" cy="1292662"/>
          </a:xfrm>
          <a:custGeom>
            <a:avLst/>
            <a:gdLst>
              <a:gd name="connsiteX0" fmla="*/ 0 w 4719638"/>
              <a:gd name="connsiteY0" fmla="*/ 0 h 1292662"/>
              <a:gd name="connsiteX1" fmla="*/ 4719638 w 4719638"/>
              <a:gd name="connsiteY1" fmla="*/ 0 h 1292662"/>
              <a:gd name="connsiteX2" fmla="*/ 4719638 w 4719638"/>
              <a:gd name="connsiteY2" fmla="*/ 961639 h 1292662"/>
              <a:gd name="connsiteX3" fmla="*/ 4146289 w 4719638"/>
              <a:gd name="connsiteY3" fmla="*/ 1292662 h 1292662"/>
              <a:gd name="connsiteX4" fmla="*/ 0 w 4719638"/>
              <a:gd name="connsiteY4" fmla="*/ 1292662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9638" h="1292662">
                <a:moveTo>
                  <a:pt x="0" y="0"/>
                </a:moveTo>
                <a:lnTo>
                  <a:pt x="4719638" y="0"/>
                </a:lnTo>
                <a:lnTo>
                  <a:pt x="4719638" y="961639"/>
                </a:lnTo>
                <a:lnTo>
                  <a:pt x="4146289" y="1292662"/>
                </a:lnTo>
                <a:lnTo>
                  <a:pt x="0" y="129266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12" name="Content Placeholder 10"/>
          <p:cNvSpPr txBox="1">
            <a:spLocks/>
          </p:cNvSpPr>
          <p:nvPr userDrawn="1"/>
        </p:nvSpPr>
        <p:spPr>
          <a:xfrm>
            <a:off x="7014117" y="4993838"/>
            <a:ext cx="4719638" cy="1292662"/>
          </a:xfrm>
          <a:prstGeom prst="rect">
            <a:avLst/>
          </a:prstGeom>
          <a:solidFill>
            <a:srgbClr val="B41E25"/>
          </a:solidFill>
        </p:spPr>
        <p:txBody>
          <a:bodyPr vert="horz" wrap="square" lIns="182880" tIns="182880" rIns="182880" bIns="182880" rtlCol="0">
            <a:spAutoFit/>
          </a:bodyPr>
          <a:lstStyle>
            <a:lvl1pPr marL="182880" indent="-182880" algn="l" defTabSz="914400" rtl="0" eaLnBrk="1" latinLnBrk="0" hangingPunct="1">
              <a:lnSpc>
                <a:spcPct val="100000"/>
              </a:lnSpc>
              <a:spcBef>
                <a:spcPts val="0"/>
              </a:spcBef>
              <a:spcAft>
                <a:spcPts val="600"/>
              </a:spcAft>
              <a:buClr>
                <a:schemeClr val="accent2"/>
              </a:buClr>
              <a:buFont typeface="Arial" charset="0"/>
              <a:buChar char="•"/>
              <a:defRPr sz="2000" kern="1200" baseline="0">
                <a:solidFill>
                  <a:schemeClr val="bg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latin typeface="Roboto" panose="02000000000000000000" pitchFamily="2" charset="0"/>
                <a:ea typeface="Roboto" panose="02000000000000000000" pitchFamily="2" charset="0"/>
              </a:rPr>
              <a:t>Employee name (bold)</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Employee title </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and company. </a:t>
            </a:r>
          </a:p>
        </p:txBody>
      </p:sp>
    </p:spTree>
    <p:extLst>
      <p:ext uri="{BB962C8B-B14F-4D97-AF65-F5344CB8AC3E}">
        <p14:creationId xmlns:p14="http://schemas.microsoft.com/office/powerpoint/2010/main" val="33210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473157"/>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line call out">
    <p:spTree>
      <p:nvGrpSpPr>
        <p:cNvPr id="1" name=""/>
        <p:cNvGrpSpPr/>
        <p:nvPr/>
      </p:nvGrpSpPr>
      <p:grpSpPr>
        <a:xfrm>
          <a:off x="0" y="0"/>
          <a:ext cx="0" cy="0"/>
          <a:chOff x="0" y="0"/>
          <a:chExt cx="0" cy="0"/>
        </a:xfrm>
      </p:grpSpPr>
      <p:sp>
        <p:nvSpPr>
          <p:cNvPr id="8" name="Picture Placeholder 3"/>
          <p:cNvSpPr>
            <a:spLocks noGrp="1"/>
          </p:cNvSpPr>
          <p:nvPr>
            <p:ph type="pic" sz="quarter" idx="19" hasCustomPrompt="1"/>
          </p:nvPr>
        </p:nvSpPr>
        <p:spPr>
          <a:xfrm>
            <a:off x="-1" y="54503"/>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a:t>Click to insert photo </a:t>
            </a:r>
          </a:p>
        </p:txBody>
      </p:sp>
      <p:sp>
        <p:nvSpPr>
          <p:cNvPr id="9" name="Text Placeholder 8"/>
          <p:cNvSpPr>
            <a:spLocks noGrp="1"/>
          </p:cNvSpPr>
          <p:nvPr>
            <p:ph type="body" sz="quarter" idx="21" hasCustomPrompt="1"/>
          </p:nvPr>
        </p:nvSpPr>
        <p:spPr>
          <a:xfrm>
            <a:off x="11122" y="2509604"/>
            <a:ext cx="6094413" cy="3120854"/>
          </a:xfrm>
          <a:custGeom>
            <a:avLst/>
            <a:gdLst>
              <a:gd name="connsiteX0" fmla="*/ 0 w 6094413"/>
              <a:gd name="connsiteY0" fmla="*/ 0 h 3120854"/>
              <a:gd name="connsiteX1" fmla="*/ 6094413 w 6094413"/>
              <a:gd name="connsiteY1" fmla="*/ 0 h 3120854"/>
              <a:gd name="connsiteX2" fmla="*/ 6094413 w 6094413"/>
              <a:gd name="connsiteY2" fmla="*/ 2790549 h 3120854"/>
              <a:gd name="connsiteX3" fmla="*/ 5522307 w 6094413"/>
              <a:gd name="connsiteY3" fmla="*/ 3120854 h 3120854"/>
              <a:gd name="connsiteX4" fmla="*/ 0 w 6094413"/>
              <a:gd name="connsiteY4" fmla="*/ 3120854 h 312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13" h="3120854">
                <a:moveTo>
                  <a:pt x="0" y="0"/>
                </a:moveTo>
                <a:lnTo>
                  <a:pt x="6094413" y="0"/>
                </a:lnTo>
                <a:lnTo>
                  <a:pt x="6094413" y="2790549"/>
                </a:lnTo>
                <a:lnTo>
                  <a:pt x="5522307" y="3120854"/>
                </a:lnTo>
                <a:lnTo>
                  <a:pt x="0" y="3120854"/>
                </a:lnTo>
                <a:close/>
              </a:path>
            </a:pathLst>
          </a:custGeom>
          <a:solidFill>
            <a:srgbClr val="B41E25">
              <a:alpha val="84706"/>
            </a:srgbClr>
          </a:solidFill>
        </p:spPr>
        <p:txBody>
          <a:bodyPr wrap="square" lIns="900000" tIns="438912" rIns="457200" bIns="365760">
            <a:noAutofit/>
          </a:bodyPr>
          <a:lstStyle>
            <a:lvl1pPr marL="0" indent="0">
              <a:buFontTx/>
              <a:buNone/>
              <a:defRPr sz="3000" baseline="0">
                <a:solidFill>
                  <a:schemeClr val="bg1"/>
                </a:solidFill>
                <a:latin typeface="Roboto" panose="02000000000000000000" pitchFamily="2" charset="0"/>
                <a:ea typeface="Roboto" panose="02000000000000000000" pitchFamily="2" charset="0"/>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a:t>Text box will self adjust to content with a maximum of five lines recommended. Sed </a:t>
            </a:r>
            <a:r>
              <a:rPr lang="en-US" dirty="0" err="1"/>
              <a:t>metus</a:t>
            </a:r>
            <a:r>
              <a:rPr lang="en-US" dirty="0"/>
              <a:t> nisi, </a:t>
            </a:r>
            <a:r>
              <a:rPr lang="en-US" dirty="0" err="1"/>
              <a:t>eget</a:t>
            </a:r>
            <a:r>
              <a:rPr lang="en-US" dirty="0"/>
              <a:t> </a:t>
            </a:r>
            <a:r>
              <a:rPr lang="en-US" dirty="0" err="1"/>
              <a:t>odio</a:t>
            </a:r>
            <a:r>
              <a:rPr lang="en-US" dirty="0"/>
              <a:t> sit </a:t>
            </a:r>
            <a:r>
              <a:rPr lang="en-US" dirty="0" err="1"/>
              <a:t>amet</a:t>
            </a:r>
            <a:r>
              <a:rPr lang="en-US" dirty="0"/>
              <a:t> </a:t>
            </a:r>
            <a:r>
              <a:rPr lang="en-US" dirty="0" err="1"/>
              <a:t>ornare</a:t>
            </a:r>
            <a:r>
              <a:rPr lang="en-US" dirty="0"/>
              <a:t>.</a:t>
            </a:r>
          </a:p>
        </p:txBody>
      </p:sp>
      <p:sp>
        <p:nvSpPr>
          <p:cNvPr id="11" name="Rectangle 10"/>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13" name="Text Placeholder 24"/>
          <p:cNvSpPr>
            <a:spLocks noGrp="1" noChangeAspect="1"/>
          </p:cNvSpPr>
          <p:nvPr>
            <p:ph type="body" sz="quarter" idx="22" hasCustomPrompt="1"/>
          </p:nvPr>
        </p:nvSpPr>
        <p:spPr>
          <a:xfrm rot="5400000">
            <a:off x="452331" y="3067351"/>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a:t>  </a:t>
            </a:r>
          </a:p>
        </p:txBody>
      </p:sp>
    </p:spTree>
    <p:extLst>
      <p:ext uri="{BB962C8B-B14F-4D97-AF65-F5344CB8AC3E}">
        <p14:creationId xmlns:p14="http://schemas.microsoft.com/office/powerpoint/2010/main" val="1029863812"/>
      </p:ext>
    </p:extLst>
  </p:cSld>
  <p:clrMapOvr>
    <a:masterClrMapping/>
  </p:clrMapOvr>
  <p:extLst>
    <p:ext uri="{DCECCB84-F9BA-43D5-87BE-67443E8EF086}">
      <p15:sldGuideLst xmlns:p15="http://schemas.microsoft.com/office/powerpoint/2012/main">
        <p15:guide id="1" orient="horz" pos="1920" userDrawn="1">
          <p15:clr>
            <a:srgbClr val="FBAE40"/>
          </p15:clr>
        </p15:guide>
        <p15:guide id="2" orient="horz" pos="309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line call out">
    <p:spTree>
      <p:nvGrpSpPr>
        <p:cNvPr id="1" name=""/>
        <p:cNvGrpSpPr/>
        <p:nvPr/>
      </p:nvGrpSpPr>
      <p:grpSpPr>
        <a:xfrm>
          <a:off x="0" y="0"/>
          <a:ext cx="0" cy="0"/>
          <a:chOff x="0" y="0"/>
          <a:chExt cx="0" cy="0"/>
        </a:xfrm>
      </p:grpSpPr>
      <p:sp>
        <p:nvSpPr>
          <p:cNvPr id="8"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a:t>Click to insert photo</a:t>
            </a:r>
          </a:p>
        </p:txBody>
      </p:sp>
      <p:sp>
        <p:nvSpPr>
          <p:cNvPr id="11" name="Rectangle 10"/>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9" name="Text Placeholder 8"/>
          <p:cNvSpPr>
            <a:spLocks noGrp="1"/>
          </p:cNvSpPr>
          <p:nvPr>
            <p:ph type="body" sz="quarter" idx="21" hasCustomPrompt="1"/>
          </p:nvPr>
        </p:nvSpPr>
        <p:spPr>
          <a:xfrm>
            <a:off x="0" y="3048000"/>
            <a:ext cx="6094413" cy="1661993"/>
          </a:xfrm>
          <a:custGeom>
            <a:avLst/>
            <a:gdLst>
              <a:gd name="connsiteX0" fmla="*/ 0 w 6094413"/>
              <a:gd name="connsiteY0" fmla="*/ 0 h 1661993"/>
              <a:gd name="connsiteX1" fmla="*/ 6094413 w 6094413"/>
              <a:gd name="connsiteY1" fmla="*/ 0 h 1661993"/>
              <a:gd name="connsiteX2" fmla="*/ 6094413 w 6094413"/>
              <a:gd name="connsiteY2" fmla="*/ 1307198 h 1661993"/>
              <a:gd name="connsiteX3" fmla="*/ 5479890 w 6094413"/>
              <a:gd name="connsiteY3" fmla="*/ 1661993 h 1661993"/>
              <a:gd name="connsiteX4" fmla="*/ 0 w 6094413"/>
              <a:gd name="connsiteY4" fmla="*/ 1661993 h 166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13" h="1661993">
                <a:moveTo>
                  <a:pt x="0" y="0"/>
                </a:moveTo>
                <a:lnTo>
                  <a:pt x="6094413" y="0"/>
                </a:lnTo>
                <a:lnTo>
                  <a:pt x="6094413" y="1307198"/>
                </a:lnTo>
                <a:lnTo>
                  <a:pt x="5479890" y="1661993"/>
                </a:lnTo>
                <a:lnTo>
                  <a:pt x="0" y="1661993"/>
                </a:lnTo>
                <a:close/>
              </a:path>
            </a:pathLst>
          </a:custGeom>
          <a:solidFill>
            <a:srgbClr val="B41E25">
              <a:alpha val="85000"/>
            </a:srgbClr>
          </a:solidFill>
        </p:spPr>
        <p:txBody>
          <a:bodyPr wrap="square" lIns="900000" tIns="365760" rIns="457200" bIns="365760">
            <a:noAutofit/>
          </a:bodyPr>
          <a:lstStyle>
            <a:lvl1pPr marL="0" indent="0">
              <a:buFontTx/>
              <a:buNone/>
              <a:defRPr sz="3000" baseline="0">
                <a:solidFill>
                  <a:schemeClr val="bg1"/>
                </a:solidFill>
                <a:latin typeface="Roboto" panose="02000000000000000000" pitchFamily="2" charset="0"/>
                <a:ea typeface="Roboto" panose="02000000000000000000" pitchFamily="2" charset="0"/>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dirty="0"/>
              <a:t>Ut sit </a:t>
            </a:r>
            <a:r>
              <a:rPr lang="en-US" dirty="0" err="1"/>
              <a:t>amet</a:t>
            </a:r>
            <a:r>
              <a:rPr lang="en-US" dirty="0"/>
              <a:t> magna </a:t>
            </a:r>
            <a:r>
              <a:rPr lang="en-US" dirty="0" err="1"/>
              <a:t>orci</a:t>
            </a:r>
            <a:r>
              <a:rPr lang="en-US" dirty="0"/>
              <a:t>. Integer sit </a:t>
            </a:r>
            <a:r>
              <a:rPr lang="en-US" dirty="0" err="1"/>
              <a:t>amet</a:t>
            </a:r>
            <a:r>
              <a:rPr lang="en-US" dirty="0"/>
              <a:t> </a:t>
            </a:r>
            <a:r>
              <a:rPr lang="en-US" dirty="0" err="1"/>
              <a:t>varius</a:t>
            </a:r>
            <a:r>
              <a:rPr lang="en-US" dirty="0"/>
              <a:t>.</a:t>
            </a:r>
          </a:p>
        </p:txBody>
      </p:sp>
      <p:sp>
        <p:nvSpPr>
          <p:cNvPr id="14" name="Text Placeholder 24"/>
          <p:cNvSpPr>
            <a:spLocks noGrp="1" noChangeAspect="1"/>
          </p:cNvSpPr>
          <p:nvPr>
            <p:ph type="body" sz="quarter" idx="22" hasCustomPrompt="1"/>
          </p:nvPr>
        </p:nvSpPr>
        <p:spPr>
          <a:xfrm rot="5400000">
            <a:off x="452328" y="3553483"/>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a:t>  </a:t>
            </a:r>
          </a:p>
        </p:txBody>
      </p:sp>
    </p:spTree>
    <p:extLst>
      <p:ext uri="{BB962C8B-B14F-4D97-AF65-F5344CB8AC3E}">
        <p14:creationId xmlns:p14="http://schemas.microsoft.com/office/powerpoint/2010/main" val="1750282035"/>
      </p:ext>
    </p:extLst>
  </p:cSld>
  <p:clrMapOvr>
    <a:masterClrMapping/>
  </p:clrMapOvr>
  <p:extLst>
    <p:ext uri="{DCECCB84-F9BA-43D5-87BE-67443E8EF086}">
      <p15:sldGuideLst xmlns:p15="http://schemas.microsoft.com/office/powerpoint/2012/main">
        <p15:guide id="1" orient="horz" pos="1920">
          <p15:clr>
            <a:srgbClr val="FBAE40"/>
          </p15:clr>
        </p15:guide>
        <p15:guide id="2" orient="horz" pos="3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 2 line long bar">
    <p:spTree>
      <p:nvGrpSpPr>
        <p:cNvPr id="1" name=""/>
        <p:cNvGrpSpPr/>
        <p:nvPr/>
      </p:nvGrpSpPr>
      <p:grpSpPr>
        <a:xfrm>
          <a:off x="0" y="0"/>
          <a:ext cx="0" cy="0"/>
          <a:chOff x="0" y="0"/>
          <a:chExt cx="0" cy="0"/>
        </a:xfrm>
      </p:grpSpPr>
      <p:sp>
        <p:nvSpPr>
          <p:cNvPr id="4"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10" name="Text Placeholder 9"/>
          <p:cNvSpPr>
            <a:spLocks noGrp="1"/>
          </p:cNvSpPr>
          <p:nvPr>
            <p:ph type="body" sz="quarter" idx="22" hasCustomPrompt="1"/>
          </p:nvPr>
        </p:nvSpPr>
        <p:spPr>
          <a:xfrm>
            <a:off x="0" y="1268413"/>
            <a:ext cx="11733213" cy="1292662"/>
          </a:xfrm>
          <a:custGeom>
            <a:avLst/>
            <a:gdLst>
              <a:gd name="connsiteX0" fmla="*/ 0 w 11733213"/>
              <a:gd name="connsiteY0" fmla="*/ 0 h 1292662"/>
              <a:gd name="connsiteX1" fmla="*/ 11733213 w 11733213"/>
              <a:gd name="connsiteY1" fmla="*/ 0 h 1292662"/>
              <a:gd name="connsiteX2" fmla="*/ 11733213 w 11733213"/>
              <a:gd name="connsiteY2" fmla="*/ 956474 h 1292662"/>
              <a:gd name="connsiteX3" fmla="*/ 11150917 w 11733213"/>
              <a:gd name="connsiteY3" fmla="*/ 1292662 h 1292662"/>
              <a:gd name="connsiteX4" fmla="*/ 0 w 11733213"/>
              <a:gd name="connsiteY4" fmla="*/ 1292662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1292662">
                <a:moveTo>
                  <a:pt x="0" y="0"/>
                </a:moveTo>
                <a:lnTo>
                  <a:pt x="11733213" y="0"/>
                </a:lnTo>
                <a:lnTo>
                  <a:pt x="11733213" y="956474"/>
                </a:lnTo>
                <a:lnTo>
                  <a:pt x="11150917" y="1292662"/>
                </a:lnTo>
                <a:lnTo>
                  <a:pt x="0" y="1292662"/>
                </a:lnTo>
                <a:close/>
              </a:path>
            </a:pathLst>
          </a:custGeom>
          <a:solidFill>
            <a:srgbClr val="B41E25">
              <a:alpha val="85000"/>
            </a:srgbClr>
          </a:solidFill>
        </p:spPr>
        <p:txBody>
          <a:bodyPr wrap="square" lIns="900000" tIns="182880" rIns="182880" bIns="182880">
            <a:noAutofit/>
          </a:bodyPr>
          <a:lstStyle>
            <a:lvl1pPr marL="0" indent="0">
              <a:buFontTx/>
              <a:buNone/>
              <a:defRPr sz="3000" baseline="0">
                <a:solidFill>
                  <a:schemeClr val="bg1"/>
                </a:solidFill>
                <a:latin typeface="Roboto" panose="02000000000000000000" pitchFamily="2" charset="0"/>
                <a:ea typeface="Roboto" panose="02000000000000000000" pitchFamily="2" charset="0"/>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a:t>Text box will self adjust to content a maximum of two lines recommended </a:t>
            </a:r>
            <a:r>
              <a:rPr lang="en-US" dirty="0" err="1"/>
              <a:t>nec</a:t>
            </a:r>
            <a:r>
              <a:rPr lang="en-US" dirty="0"/>
              <a:t> gravida </a:t>
            </a:r>
            <a:r>
              <a:rPr lang="en-US" dirty="0" err="1"/>
              <a:t>lobortis</a:t>
            </a:r>
            <a:r>
              <a:rPr lang="en-US" dirty="0"/>
              <a:t> </a:t>
            </a:r>
            <a:r>
              <a:rPr lang="en-US" dirty="0" err="1"/>
              <a:t>condimentum</a:t>
            </a:r>
            <a:r>
              <a:rPr lang="en-US" dirty="0"/>
              <a:t> </a:t>
            </a:r>
            <a:r>
              <a:rPr lang="en-US" dirty="0" err="1"/>
              <a:t>feugiat</a:t>
            </a:r>
            <a:endParaRPr lang="en-US" dirty="0"/>
          </a:p>
        </p:txBody>
      </p:sp>
      <p:sp>
        <p:nvSpPr>
          <p:cNvPr id="11" name="Text Placeholder 24"/>
          <p:cNvSpPr>
            <a:spLocks noGrp="1" noChangeAspect="1"/>
          </p:cNvSpPr>
          <p:nvPr>
            <p:ph type="body" sz="quarter" idx="23" hasCustomPrompt="1"/>
          </p:nvPr>
        </p:nvSpPr>
        <p:spPr>
          <a:xfrm rot="5400000">
            <a:off x="450398" y="1602963"/>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a:t>  </a:t>
            </a:r>
          </a:p>
        </p:txBody>
      </p:sp>
    </p:spTree>
    <p:extLst>
      <p:ext uri="{BB962C8B-B14F-4D97-AF65-F5344CB8AC3E}">
        <p14:creationId xmlns:p14="http://schemas.microsoft.com/office/powerpoint/2010/main" val="1412060598"/>
      </p:ext>
    </p:extLst>
  </p:cSld>
  <p:clrMapOvr>
    <a:masterClrMapping/>
  </p:clrMapOvr>
  <p:extLst>
    <p:ext uri="{DCECCB84-F9BA-43D5-87BE-67443E8EF086}">
      <p15:sldGuideLst xmlns:p15="http://schemas.microsoft.com/office/powerpoint/2012/main">
        <p15:guide id="1" orient="horz" pos="799">
          <p15:clr>
            <a:srgbClr val="FBAE40"/>
          </p15:clr>
        </p15:guide>
        <p15:guide id="2" pos="38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 2 line long bar">
    <p:spTree>
      <p:nvGrpSpPr>
        <p:cNvPr id="1" name=""/>
        <p:cNvGrpSpPr/>
        <p:nvPr/>
      </p:nvGrpSpPr>
      <p:grpSpPr>
        <a:xfrm>
          <a:off x="0" y="0"/>
          <a:ext cx="0" cy="0"/>
          <a:chOff x="0" y="0"/>
          <a:chExt cx="0" cy="0"/>
        </a:xfrm>
      </p:grpSpPr>
      <p:sp>
        <p:nvSpPr>
          <p:cNvPr id="4"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10" name="Text Placeholder 9"/>
          <p:cNvSpPr>
            <a:spLocks noGrp="1"/>
          </p:cNvSpPr>
          <p:nvPr>
            <p:ph type="body" sz="quarter" idx="22" hasCustomPrompt="1"/>
          </p:nvPr>
        </p:nvSpPr>
        <p:spPr>
          <a:xfrm>
            <a:off x="0" y="4572000"/>
            <a:ext cx="11733213" cy="1292662"/>
          </a:xfrm>
          <a:custGeom>
            <a:avLst/>
            <a:gdLst>
              <a:gd name="connsiteX0" fmla="*/ 0 w 11733213"/>
              <a:gd name="connsiteY0" fmla="*/ 0 h 1292662"/>
              <a:gd name="connsiteX1" fmla="*/ 11733213 w 11733213"/>
              <a:gd name="connsiteY1" fmla="*/ 0 h 1292662"/>
              <a:gd name="connsiteX2" fmla="*/ 11733213 w 11733213"/>
              <a:gd name="connsiteY2" fmla="*/ 937484 h 1292662"/>
              <a:gd name="connsiteX3" fmla="*/ 11118026 w 11733213"/>
              <a:gd name="connsiteY3" fmla="*/ 1292662 h 1292662"/>
              <a:gd name="connsiteX4" fmla="*/ 0 w 11733213"/>
              <a:gd name="connsiteY4" fmla="*/ 1292662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1292662">
                <a:moveTo>
                  <a:pt x="0" y="0"/>
                </a:moveTo>
                <a:lnTo>
                  <a:pt x="11733213" y="0"/>
                </a:lnTo>
                <a:lnTo>
                  <a:pt x="11733213" y="937484"/>
                </a:lnTo>
                <a:lnTo>
                  <a:pt x="11118026" y="1292662"/>
                </a:lnTo>
                <a:lnTo>
                  <a:pt x="0" y="1292662"/>
                </a:lnTo>
                <a:close/>
              </a:path>
            </a:pathLst>
          </a:custGeom>
          <a:solidFill>
            <a:srgbClr val="B41E25">
              <a:alpha val="85000"/>
            </a:srgbClr>
          </a:solidFill>
        </p:spPr>
        <p:txBody>
          <a:bodyPr wrap="square" lIns="900000" tIns="182880" rIns="182880" bIns="182880">
            <a:noAutofit/>
          </a:bodyPr>
          <a:lstStyle>
            <a:lvl1pPr marL="0" indent="0">
              <a:buFontTx/>
              <a:buNone/>
              <a:defRPr sz="3000" baseline="0">
                <a:solidFill>
                  <a:schemeClr val="bg1"/>
                </a:solidFill>
                <a:latin typeface="Roboto" panose="02000000000000000000" pitchFamily="2" charset="0"/>
                <a:ea typeface="Roboto" panose="02000000000000000000" pitchFamily="2" charset="0"/>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a:t>Text box will self adjust to content a maximum of two lines recommended </a:t>
            </a:r>
            <a:r>
              <a:rPr lang="en-US" dirty="0" err="1"/>
              <a:t>nec</a:t>
            </a:r>
            <a:r>
              <a:rPr lang="en-US" dirty="0"/>
              <a:t> gravida </a:t>
            </a:r>
            <a:r>
              <a:rPr lang="en-US" dirty="0" err="1"/>
              <a:t>lobortis</a:t>
            </a:r>
            <a:r>
              <a:rPr lang="en-US" dirty="0"/>
              <a:t> </a:t>
            </a:r>
            <a:r>
              <a:rPr lang="en-US" dirty="0" err="1"/>
              <a:t>condimentum</a:t>
            </a:r>
            <a:r>
              <a:rPr lang="en-US" dirty="0"/>
              <a:t> </a:t>
            </a:r>
            <a:r>
              <a:rPr lang="en-US" dirty="0" err="1"/>
              <a:t>feugiat</a:t>
            </a:r>
            <a:endParaRPr lang="en-US" dirty="0"/>
          </a:p>
        </p:txBody>
      </p:sp>
      <p:sp>
        <p:nvSpPr>
          <p:cNvPr id="11" name="Text Placeholder 24"/>
          <p:cNvSpPr>
            <a:spLocks noGrp="1" noChangeAspect="1"/>
          </p:cNvSpPr>
          <p:nvPr>
            <p:ph type="body" sz="quarter" idx="23" hasCustomPrompt="1"/>
          </p:nvPr>
        </p:nvSpPr>
        <p:spPr>
          <a:xfrm rot="5400000">
            <a:off x="450398" y="4906550"/>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a:t>  </a:t>
            </a:r>
          </a:p>
        </p:txBody>
      </p:sp>
    </p:spTree>
    <p:extLst>
      <p:ext uri="{BB962C8B-B14F-4D97-AF65-F5344CB8AC3E}">
        <p14:creationId xmlns:p14="http://schemas.microsoft.com/office/powerpoint/2010/main" val="1173768689"/>
      </p:ext>
    </p:extLst>
  </p:cSld>
  <p:clrMapOvr>
    <a:masterClrMapping/>
  </p:clrMapOvr>
  <p:extLst>
    <p:ext uri="{DCECCB84-F9BA-43D5-87BE-67443E8EF086}">
      <p15:sldGuideLst xmlns:p15="http://schemas.microsoft.com/office/powerpoint/2012/main">
        <p15:guide id="1" orient="horz" pos="799">
          <p15:clr>
            <a:srgbClr val="FBAE40"/>
          </p15:clr>
        </p15:guide>
        <p15:guide id="2" pos="38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 1 line long bar">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
            <a:ext cx="12188825" cy="6747932"/>
          </a:xfrm>
          <a:prstGeom prst="rect">
            <a:avLst/>
          </a:prstGeom>
        </p:spPr>
        <p:txBody>
          <a:bodyPr/>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12" name="Text Placeholder 11"/>
          <p:cNvSpPr>
            <a:spLocks noGrp="1"/>
          </p:cNvSpPr>
          <p:nvPr>
            <p:ph type="body" sz="quarter" idx="22" hasCustomPrompt="1"/>
          </p:nvPr>
        </p:nvSpPr>
        <p:spPr>
          <a:xfrm>
            <a:off x="0" y="1371600"/>
            <a:ext cx="11733213" cy="830997"/>
          </a:xfrm>
          <a:custGeom>
            <a:avLst/>
            <a:gdLst>
              <a:gd name="connsiteX0" fmla="*/ 0 w 11733213"/>
              <a:gd name="connsiteY0" fmla="*/ 0 h 830997"/>
              <a:gd name="connsiteX1" fmla="*/ 11733213 w 11733213"/>
              <a:gd name="connsiteY1" fmla="*/ 0 h 830997"/>
              <a:gd name="connsiteX2" fmla="*/ 11733213 w 11733213"/>
              <a:gd name="connsiteY2" fmla="*/ 502424 h 830997"/>
              <a:gd name="connsiteX3" fmla="*/ 11164107 w 11733213"/>
              <a:gd name="connsiteY3" fmla="*/ 830997 h 830997"/>
              <a:gd name="connsiteX4" fmla="*/ 0 w 11733213"/>
              <a:gd name="connsiteY4" fmla="*/ 830997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830997">
                <a:moveTo>
                  <a:pt x="0" y="0"/>
                </a:moveTo>
                <a:lnTo>
                  <a:pt x="11733213" y="0"/>
                </a:lnTo>
                <a:lnTo>
                  <a:pt x="11733213" y="502424"/>
                </a:lnTo>
                <a:lnTo>
                  <a:pt x="11164107" y="830997"/>
                </a:lnTo>
                <a:lnTo>
                  <a:pt x="0" y="830997"/>
                </a:lnTo>
                <a:close/>
              </a:path>
            </a:pathLst>
          </a:custGeom>
          <a:solidFill>
            <a:srgbClr val="B41E25">
              <a:alpha val="85000"/>
            </a:srgbClr>
          </a:solidFill>
        </p:spPr>
        <p:txBody>
          <a:bodyPr wrap="square" lIns="900000" tIns="182880" rIns="182880" bIns="182880">
            <a:noAutofit/>
          </a:bodyPr>
          <a:lstStyle>
            <a:lvl1pPr marL="0" indent="0">
              <a:buFontTx/>
              <a:buNone/>
              <a:defRPr sz="3000" baseline="0">
                <a:solidFill>
                  <a:schemeClr val="bg1"/>
                </a:solidFill>
                <a:latin typeface="Roboto" panose="02000000000000000000" pitchFamily="2" charset="0"/>
                <a:ea typeface="Roboto" panose="02000000000000000000" pitchFamily="2" charset="0"/>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err="1"/>
              <a:t>Vesti</a:t>
            </a:r>
            <a:r>
              <a:rPr lang="en-US"/>
              <a:t> </a:t>
            </a:r>
            <a:r>
              <a:rPr lang="en-US" err="1"/>
              <a:t>bulum</a:t>
            </a:r>
            <a:r>
              <a:rPr lang="en-US"/>
              <a:t> </a:t>
            </a:r>
            <a:r>
              <a:rPr lang="en-US" err="1"/>
              <a:t>venenatis</a:t>
            </a:r>
            <a:r>
              <a:rPr lang="en-US"/>
              <a:t> </a:t>
            </a:r>
            <a:r>
              <a:rPr lang="en-US" err="1"/>
              <a:t>risus</a:t>
            </a:r>
            <a:r>
              <a:rPr lang="en-US"/>
              <a:t> </a:t>
            </a:r>
            <a:r>
              <a:rPr lang="en-US" err="1"/>
              <a:t>ut</a:t>
            </a:r>
            <a:r>
              <a:rPr lang="en-US"/>
              <a:t> ligula lac </a:t>
            </a:r>
            <a:r>
              <a:rPr lang="en-US" err="1"/>
              <a:t>inia</a:t>
            </a:r>
            <a:r>
              <a:rPr lang="en-US"/>
              <a:t> </a:t>
            </a:r>
            <a:r>
              <a:rPr lang="en-US" err="1"/>
              <a:t>malesuada</a:t>
            </a:r>
            <a:endParaRPr lang="en-US"/>
          </a:p>
        </p:txBody>
      </p:sp>
      <p:sp>
        <p:nvSpPr>
          <p:cNvPr id="9" name="Text Placeholder 24"/>
          <p:cNvSpPr>
            <a:spLocks noGrp="1" noChangeAspect="1"/>
          </p:cNvSpPr>
          <p:nvPr>
            <p:ph type="body" sz="quarter" idx="23" hasCustomPrompt="1"/>
          </p:nvPr>
        </p:nvSpPr>
        <p:spPr>
          <a:xfrm rot="5400000">
            <a:off x="450398" y="1706150"/>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a:t>  </a:t>
            </a:r>
          </a:p>
        </p:txBody>
      </p:sp>
    </p:spTree>
    <p:extLst>
      <p:ext uri="{BB962C8B-B14F-4D97-AF65-F5344CB8AC3E}">
        <p14:creationId xmlns:p14="http://schemas.microsoft.com/office/powerpoint/2010/main" val="2026476940"/>
      </p:ext>
    </p:extLst>
  </p:cSld>
  <p:clrMapOvr>
    <a:masterClrMapping/>
  </p:clrMapOvr>
  <p:extLst>
    <p:ext uri="{DCECCB84-F9BA-43D5-87BE-67443E8EF086}">
      <p15:sldGuideLst xmlns:p15="http://schemas.microsoft.com/office/powerpoint/2012/main">
        <p15:guide id="1" orient="horz" pos="2616">
          <p15:clr>
            <a:srgbClr val="FBAE40"/>
          </p15:clr>
        </p15:guide>
        <p15:guide id="2" pos="38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a:prstGeom prst="rect">
            <a:avLst/>
          </a:prstGeom>
        </p:spPr>
        <p:txBody>
          <a:bodyPr>
            <a:noAutofit/>
          </a:bodyPr>
          <a:lstStyle>
            <a:lvl1pPr>
              <a:defRPr>
                <a:latin typeface="Changa" pitchFamily="2" charset="-78"/>
                <a:ea typeface="Roboto" panose="02000000000000000000" pitchFamily="2" charset="0"/>
                <a:cs typeface="Changa" pitchFamily="2" charset="-78"/>
              </a:defRPr>
            </a:lvl1pPr>
          </a:lstStyle>
          <a:p>
            <a:r>
              <a:rPr lang="en-US" dirty="0"/>
              <a:t>Click to edit Master title style. Title is in sentence case, maximum of two lines. </a:t>
            </a:r>
          </a:p>
        </p:txBody>
      </p:sp>
      <p:sp>
        <p:nvSpPr>
          <p:cNvPr id="7" name="Text Placeholder 6"/>
          <p:cNvSpPr>
            <a:spLocks noGrp="1"/>
          </p:cNvSpPr>
          <p:nvPr>
            <p:ph type="body" sz="quarter" idx="11" hasCustomPrompt="1"/>
          </p:nvPr>
        </p:nvSpPr>
        <p:spPr>
          <a:xfrm>
            <a:off x="912813" y="1600200"/>
            <a:ext cx="10363200" cy="401528"/>
          </a:xfrm>
          <a:prstGeom prst="rect">
            <a:avLst/>
          </a:prstGeom>
        </p:spPr>
        <p:txBody>
          <a:bodyPr/>
          <a:lstStyle>
            <a:lvl1pPr marL="0" indent="0">
              <a:buFontTx/>
              <a:buNone/>
              <a:defRPr b="1">
                <a:solidFill>
                  <a:srgbClr val="B41E25"/>
                </a:solidFill>
                <a:latin typeface="Roboto" panose="02000000000000000000" pitchFamily="2" charset="0"/>
                <a:ea typeface="Roboto" panose="02000000000000000000" pitchFamily="2" charset="0"/>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Click to edit Master text styles. Subhead is in sentence case, ideally one line.</a:t>
            </a:r>
          </a:p>
        </p:txBody>
      </p:sp>
      <p:sp>
        <p:nvSpPr>
          <p:cNvPr id="9" name="Content Placeholder 8"/>
          <p:cNvSpPr>
            <a:spLocks noGrp="1"/>
          </p:cNvSpPr>
          <p:nvPr>
            <p:ph sz="quarter" idx="12" hasCustomPrompt="1"/>
          </p:nvPr>
        </p:nvSpPr>
        <p:spPr>
          <a:xfrm>
            <a:off x="912813" y="2057400"/>
            <a:ext cx="10363200" cy="4229100"/>
          </a:xfrm>
          <a:prstGeom prst="rect">
            <a:avLst/>
          </a:prstGeo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a:latin typeface="Roboto" panose="02000000000000000000" pitchFamily="2" charset="0"/>
                <a:ea typeface="Roboto" panose="02000000000000000000" pitchFamily="2" charset="0"/>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icon to add graph, table or object</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a:p>
        </p:txBody>
      </p:sp>
      <p:sp>
        <p:nvSpPr>
          <p:cNvPr id="10" name="Text Placeholder 7"/>
          <p:cNvSpPr>
            <a:spLocks noGrp="1"/>
          </p:cNvSpPr>
          <p:nvPr>
            <p:ph type="body" sz="quarter" idx="10" hasCustomPrompt="1"/>
          </p:nvPr>
        </p:nvSpPr>
        <p:spPr>
          <a:xfrm>
            <a:off x="912813" y="6286501"/>
            <a:ext cx="7696200" cy="323046"/>
          </a:xfrm>
          <a:prstGeom prst="rect">
            <a:avLst/>
          </a:prstGeom>
        </p:spPr>
        <p:txBody>
          <a:bodyPr anchor="b"/>
          <a:lstStyle>
            <a:lvl1pPr marL="0" indent="0">
              <a:buFontTx/>
              <a:buNone/>
              <a:defRPr sz="900">
                <a:solidFill>
                  <a:srgbClr val="808285"/>
                </a:solidFill>
              </a:defRPr>
            </a:lvl1pPr>
          </a:lstStyle>
          <a:p>
            <a:pPr lvl="0"/>
            <a:r>
              <a:rPr lang="en-US"/>
              <a:t>Click to add footnotes</a:t>
            </a:r>
          </a:p>
        </p:txBody>
      </p:sp>
    </p:spTree>
    <p:extLst>
      <p:ext uri="{BB962C8B-B14F-4D97-AF65-F5344CB8AC3E}">
        <p14:creationId xmlns:p14="http://schemas.microsoft.com/office/powerpoint/2010/main" val="1140751217"/>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129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ttom — 1 line long bar">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
            <a:ext cx="12188825" cy="6747932"/>
          </a:xfrm>
          <a:prstGeom prst="rect">
            <a:avLst/>
          </a:prstGeom>
        </p:spPr>
        <p:txBody>
          <a:bodyPr/>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12" name="Text Placeholder 11"/>
          <p:cNvSpPr>
            <a:spLocks noGrp="1"/>
          </p:cNvSpPr>
          <p:nvPr>
            <p:ph type="body" sz="quarter" idx="22" hasCustomPrompt="1"/>
          </p:nvPr>
        </p:nvSpPr>
        <p:spPr>
          <a:xfrm>
            <a:off x="0" y="4152900"/>
            <a:ext cx="11733213" cy="830997"/>
          </a:xfrm>
          <a:custGeom>
            <a:avLst/>
            <a:gdLst>
              <a:gd name="connsiteX0" fmla="*/ 0 w 11733213"/>
              <a:gd name="connsiteY0" fmla="*/ 0 h 830997"/>
              <a:gd name="connsiteX1" fmla="*/ 11733213 w 11733213"/>
              <a:gd name="connsiteY1" fmla="*/ 0 h 830997"/>
              <a:gd name="connsiteX2" fmla="*/ 11733213 w 11733213"/>
              <a:gd name="connsiteY2" fmla="*/ 502424 h 830997"/>
              <a:gd name="connsiteX3" fmla="*/ 11164107 w 11733213"/>
              <a:gd name="connsiteY3" fmla="*/ 830997 h 830997"/>
              <a:gd name="connsiteX4" fmla="*/ 0 w 11733213"/>
              <a:gd name="connsiteY4" fmla="*/ 830997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830997">
                <a:moveTo>
                  <a:pt x="0" y="0"/>
                </a:moveTo>
                <a:lnTo>
                  <a:pt x="11733213" y="0"/>
                </a:lnTo>
                <a:lnTo>
                  <a:pt x="11733213" y="502424"/>
                </a:lnTo>
                <a:lnTo>
                  <a:pt x="11164107" y="830997"/>
                </a:lnTo>
                <a:lnTo>
                  <a:pt x="0" y="830997"/>
                </a:lnTo>
                <a:close/>
              </a:path>
            </a:pathLst>
          </a:custGeom>
          <a:solidFill>
            <a:srgbClr val="B41E25">
              <a:alpha val="84706"/>
            </a:srgbClr>
          </a:solidFill>
        </p:spPr>
        <p:txBody>
          <a:bodyPr wrap="square" lIns="900000" tIns="182880" rIns="182880" bIns="182880">
            <a:noAutofit/>
          </a:bodyPr>
          <a:lstStyle>
            <a:lvl1pPr marL="0" indent="0">
              <a:buFontTx/>
              <a:buNone/>
              <a:defRPr sz="3000" baseline="0">
                <a:solidFill>
                  <a:schemeClr val="bg1"/>
                </a:solidFill>
                <a:latin typeface="Roboto" panose="02000000000000000000" pitchFamily="2" charset="0"/>
                <a:ea typeface="Roboto" panose="02000000000000000000" pitchFamily="2" charset="0"/>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err="1"/>
              <a:t>Vesti</a:t>
            </a:r>
            <a:r>
              <a:rPr lang="en-US"/>
              <a:t> </a:t>
            </a:r>
            <a:r>
              <a:rPr lang="en-US" err="1"/>
              <a:t>bulum</a:t>
            </a:r>
            <a:r>
              <a:rPr lang="en-US"/>
              <a:t> </a:t>
            </a:r>
            <a:r>
              <a:rPr lang="en-US" err="1"/>
              <a:t>venenatis</a:t>
            </a:r>
            <a:r>
              <a:rPr lang="en-US"/>
              <a:t> </a:t>
            </a:r>
            <a:r>
              <a:rPr lang="en-US" err="1"/>
              <a:t>risus</a:t>
            </a:r>
            <a:r>
              <a:rPr lang="en-US"/>
              <a:t> </a:t>
            </a:r>
            <a:r>
              <a:rPr lang="en-US" err="1"/>
              <a:t>ut</a:t>
            </a:r>
            <a:r>
              <a:rPr lang="en-US"/>
              <a:t> ligula lac </a:t>
            </a:r>
            <a:r>
              <a:rPr lang="en-US" err="1"/>
              <a:t>inia</a:t>
            </a:r>
            <a:r>
              <a:rPr lang="en-US"/>
              <a:t> </a:t>
            </a:r>
            <a:r>
              <a:rPr lang="en-US" err="1"/>
              <a:t>malesuada</a:t>
            </a:r>
            <a:endParaRPr lang="en-US"/>
          </a:p>
        </p:txBody>
      </p:sp>
      <p:sp>
        <p:nvSpPr>
          <p:cNvPr id="9" name="Text Placeholder 24"/>
          <p:cNvSpPr>
            <a:spLocks noGrp="1" noChangeAspect="1"/>
          </p:cNvSpPr>
          <p:nvPr>
            <p:ph type="body" sz="quarter" idx="23" hasCustomPrompt="1"/>
          </p:nvPr>
        </p:nvSpPr>
        <p:spPr>
          <a:xfrm rot="5400000">
            <a:off x="450398" y="4487450"/>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a:t>  </a:t>
            </a:r>
          </a:p>
        </p:txBody>
      </p:sp>
    </p:spTree>
    <p:extLst>
      <p:ext uri="{BB962C8B-B14F-4D97-AF65-F5344CB8AC3E}">
        <p14:creationId xmlns:p14="http://schemas.microsoft.com/office/powerpoint/2010/main" val="1037803957"/>
      </p:ext>
    </p:extLst>
  </p:cSld>
  <p:clrMapOvr>
    <a:masterClrMapping/>
  </p:clrMapOvr>
  <p:extLst>
    <p:ext uri="{DCECCB84-F9BA-43D5-87BE-67443E8EF086}">
      <p15:sldGuideLst xmlns:p15="http://schemas.microsoft.com/office/powerpoint/2012/main">
        <p15:guide id="1" orient="horz" pos="2616" userDrawn="1">
          <p15:clr>
            <a:srgbClr val="FBAE40"/>
          </p15:clr>
        </p15:guide>
        <p15:guide id="2" pos="38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paration slide Bright Blue">
    <p:spTree>
      <p:nvGrpSpPr>
        <p:cNvPr id="1" name=""/>
        <p:cNvGrpSpPr/>
        <p:nvPr/>
      </p:nvGrpSpPr>
      <p:grpSpPr>
        <a:xfrm>
          <a:off x="0" y="0"/>
          <a:ext cx="0" cy="0"/>
          <a:chOff x="0" y="0"/>
          <a:chExt cx="0" cy="0"/>
        </a:xfrm>
      </p:grpSpPr>
      <p:pic>
        <p:nvPicPr>
          <p:cNvPr id="5" name="Google Shape;81;p20">
            <a:extLst>
              <a:ext uri="{FF2B5EF4-FFF2-40B4-BE49-F238E27FC236}">
                <a16:creationId xmlns:a16="http://schemas.microsoft.com/office/drawing/2014/main" id="{11316BB4-BB8F-4697-BC20-14D9F3254E02}"/>
              </a:ext>
            </a:extLst>
          </p:cNvPr>
          <p:cNvPicPr preferRelativeResize="0"/>
          <p:nvPr userDrawn="1"/>
        </p:nvPicPr>
        <p:blipFill rotWithShape="1">
          <a:blip r:embed="rId2">
            <a:alphaModFix/>
          </a:blip>
          <a:srcRect/>
          <a:stretch/>
        </p:blipFill>
        <p:spPr>
          <a:xfrm>
            <a:off x="-1" y="0"/>
            <a:ext cx="12188825" cy="6751864"/>
          </a:xfrm>
          <a:prstGeom prst="rect">
            <a:avLst/>
          </a:prstGeom>
          <a:noFill/>
          <a:ln>
            <a:noFill/>
          </a:ln>
        </p:spPr>
      </p:pic>
      <p:sp>
        <p:nvSpPr>
          <p:cNvPr id="2" name="Rectangle 1">
            <a:extLst>
              <a:ext uri="{FF2B5EF4-FFF2-40B4-BE49-F238E27FC236}">
                <a16:creationId xmlns:a16="http://schemas.microsoft.com/office/drawing/2014/main" id="{BD9C4C4A-3521-4513-8286-DD0717ECC535}"/>
              </a:ext>
            </a:extLst>
          </p:cNvPr>
          <p:cNvSpPr/>
          <p:nvPr userDrawn="1"/>
        </p:nvSpPr>
        <p:spPr>
          <a:xfrm>
            <a:off x="-1" y="0"/>
            <a:ext cx="1218882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oogle Shape;82;p20">
            <a:extLst>
              <a:ext uri="{FF2B5EF4-FFF2-40B4-BE49-F238E27FC236}">
                <a16:creationId xmlns:a16="http://schemas.microsoft.com/office/drawing/2014/main" id="{24A26122-8CA0-48BC-B252-CCDDF5BBDC63}"/>
              </a:ext>
            </a:extLst>
          </p:cNvPr>
          <p:cNvPicPr preferRelativeResize="0"/>
          <p:nvPr userDrawn="1"/>
        </p:nvPicPr>
        <p:blipFill>
          <a:blip r:embed="rId3">
            <a:alphaModFix/>
          </a:blip>
          <a:stretch>
            <a:fillRect/>
          </a:stretch>
        </p:blipFill>
        <p:spPr>
          <a:xfrm>
            <a:off x="5140111" y="5856235"/>
            <a:ext cx="1908600" cy="719550"/>
          </a:xfrm>
          <a:prstGeom prst="rect">
            <a:avLst/>
          </a:prstGeom>
          <a:noFill/>
          <a:ln>
            <a:noFill/>
          </a:ln>
        </p:spPr>
      </p:pic>
      <p:sp>
        <p:nvSpPr>
          <p:cNvPr id="15" name="Text Placeholder 15">
            <a:extLst>
              <a:ext uri="{FF2B5EF4-FFF2-40B4-BE49-F238E27FC236}">
                <a16:creationId xmlns:a16="http://schemas.microsoft.com/office/drawing/2014/main" id="{1639273D-07FF-42E1-9E69-14D8FB69B5BE}"/>
              </a:ext>
            </a:extLst>
          </p:cNvPr>
          <p:cNvSpPr>
            <a:spLocks noGrp="1"/>
          </p:cNvSpPr>
          <p:nvPr>
            <p:ph type="body" sz="quarter" idx="10" hasCustomPrompt="1"/>
          </p:nvPr>
        </p:nvSpPr>
        <p:spPr>
          <a:xfrm>
            <a:off x="3127375" y="873125"/>
            <a:ext cx="5583238" cy="2057400"/>
          </a:xfrm>
        </p:spPr>
        <p:txBody>
          <a:bodyPr/>
          <a:lstStyle>
            <a:lvl1pPr marL="0" indent="0" algn="ctr">
              <a:buNone/>
              <a:defRPr sz="3800">
                <a:solidFill>
                  <a:schemeClr val="bg1"/>
                </a:solidFill>
              </a:defRPr>
            </a:lvl1pPr>
            <a:lvl2pPr marL="182562" indent="0" algn="ctr">
              <a:buNone/>
              <a:defRPr>
                <a:solidFill>
                  <a:schemeClr val="bg1"/>
                </a:solidFill>
                <a:latin typeface="Changa" pitchFamily="2" charset="-78"/>
                <a:cs typeface="Changa" pitchFamily="2" charset="-78"/>
              </a:defRPr>
            </a:lvl2pPr>
            <a:lvl3pPr marL="365760" indent="0" algn="ctr">
              <a:buNone/>
              <a:defRPr>
                <a:solidFill>
                  <a:schemeClr val="bg1"/>
                </a:solidFill>
              </a:defRPr>
            </a:lvl3pPr>
            <a:lvl4pPr marL="548640" indent="0" algn="ctr">
              <a:buNone/>
              <a:defRPr>
                <a:solidFill>
                  <a:schemeClr val="bg1"/>
                </a:solidFill>
              </a:defRPr>
            </a:lvl4pPr>
            <a:lvl5pPr marL="731520" indent="0" algn="ctr">
              <a:buNone/>
              <a:defRPr>
                <a:solidFill>
                  <a:schemeClr val="bg1"/>
                </a:solidFill>
              </a:defRPr>
            </a:lvl5pPr>
          </a:lstStyle>
          <a:p>
            <a:pPr lvl="0"/>
            <a:r>
              <a:rPr lang="en-US" dirty="0"/>
              <a:t>Click to add section title</a:t>
            </a:r>
          </a:p>
          <a:p>
            <a:pPr lvl="1"/>
            <a:r>
              <a:rPr lang="en-US" dirty="0"/>
              <a:t>Subtitle</a:t>
            </a:r>
          </a:p>
          <a:p>
            <a:pPr lvl="2"/>
            <a:endParaRPr lang="en-US" dirty="0"/>
          </a:p>
        </p:txBody>
      </p:sp>
    </p:spTree>
    <p:extLst>
      <p:ext uri="{BB962C8B-B14F-4D97-AF65-F5344CB8AC3E}">
        <p14:creationId xmlns:p14="http://schemas.microsoft.com/office/powerpoint/2010/main" val="653753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paration slide Mid-Blue 1">
    <p:spTree>
      <p:nvGrpSpPr>
        <p:cNvPr id="1" name=""/>
        <p:cNvGrpSpPr/>
        <p:nvPr/>
      </p:nvGrpSpPr>
      <p:grpSpPr>
        <a:xfrm>
          <a:off x="0" y="0"/>
          <a:ext cx="0" cy="0"/>
          <a:chOff x="0" y="0"/>
          <a:chExt cx="0" cy="0"/>
        </a:xfrm>
      </p:grpSpPr>
      <p:pic>
        <p:nvPicPr>
          <p:cNvPr id="3" name="Google Shape;87;p21">
            <a:extLst>
              <a:ext uri="{FF2B5EF4-FFF2-40B4-BE49-F238E27FC236}">
                <a16:creationId xmlns:a16="http://schemas.microsoft.com/office/drawing/2014/main" id="{FEAE38FD-0601-44A3-B27D-279B6F6303AA}"/>
              </a:ext>
            </a:extLst>
          </p:cNvPr>
          <p:cNvPicPr preferRelativeResize="0"/>
          <p:nvPr userDrawn="1"/>
        </p:nvPicPr>
        <p:blipFill rotWithShape="1">
          <a:blip r:embed="rId2">
            <a:alphaModFix/>
          </a:blip>
          <a:srcRect l="23333" r="23333"/>
          <a:stretch/>
        </p:blipFill>
        <p:spPr>
          <a:xfrm flipH="1">
            <a:off x="-1" y="0"/>
            <a:ext cx="12188825" cy="6743700"/>
          </a:xfrm>
          <a:prstGeom prst="rect">
            <a:avLst/>
          </a:prstGeom>
          <a:noFill/>
          <a:ln>
            <a:noFill/>
          </a:ln>
          <a:effectLst>
            <a:outerShdw blurRad="57150" dist="19050" dir="5400000" algn="bl" rotWithShape="0">
              <a:srgbClr val="000000">
                <a:alpha val="50000"/>
              </a:srgbClr>
            </a:outerShdw>
          </a:effectLst>
        </p:spPr>
      </p:pic>
      <p:sp>
        <p:nvSpPr>
          <p:cNvPr id="5" name="Rectangle 4">
            <a:extLst>
              <a:ext uri="{FF2B5EF4-FFF2-40B4-BE49-F238E27FC236}">
                <a16:creationId xmlns:a16="http://schemas.microsoft.com/office/drawing/2014/main" id="{DFD8DBC3-FA47-4EFA-BC64-7F3D25FE2819}"/>
              </a:ext>
            </a:extLst>
          </p:cNvPr>
          <p:cNvSpPr/>
          <p:nvPr userDrawn="1"/>
        </p:nvSpPr>
        <p:spPr>
          <a:xfrm>
            <a:off x="-1" y="0"/>
            <a:ext cx="12099472"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oogle Shape;82;p20">
            <a:extLst>
              <a:ext uri="{FF2B5EF4-FFF2-40B4-BE49-F238E27FC236}">
                <a16:creationId xmlns:a16="http://schemas.microsoft.com/office/drawing/2014/main" id="{49E13D0E-9499-47E5-A58D-07565ACB35D2}"/>
              </a:ext>
            </a:extLst>
          </p:cNvPr>
          <p:cNvPicPr preferRelativeResize="0"/>
          <p:nvPr userDrawn="1"/>
        </p:nvPicPr>
        <p:blipFill>
          <a:blip r:embed="rId3">
            <a:alphaModFix/>
          </a:blip>
          <a:stretch>
            <a:fillRect/>
          </a:stretch>
        </p:blipFill>
        <p:spPr>
          <a:xfrm>
            <a:off x="5140111" y="5852432"/>
            <a:ext cx="1908600" cy="719550"/>
          </a:xfrm>
          <a:prstGeom prst="rect">
            <a:avLst/>
          </a:prstGeom>
          <a:noFill/>
          <a:ln>
            <a:noFill/>
          </a:ln>
        </p:spPr>
      </p:pic>
      <p:sp>
        <p:nvSpPr>
          <p:cNvPr id="16" name="Text Placeholder 15">
            <a:extLst>
              <a:ext uri="{FF2B5EF4-FFF2-40B4-BE49-F238E27FC236}">
                <a16:creationId xmlns:a16="http://schemas.microsoft.com/office/drawing/2014/main" id="{08A0F4AB-A0A8-487A-8F3A-3011DF35515E}"/>
              </a:ext>
            </a:extLst>
          </p:cNvPr>
          <p:cNvSpPr>
            <a:spLocks noGrp="1"/>
          </p:cNvSpPr>
          <p:nvPr>
            <p:ph type="body" sz="quarter" idx="10" hasCustomPrompt="1"/>
          </p:nvPr>
        </p:nvSpPr>
        <p:spPr>
          <a:xfrm>
            <a:off x="3127375" y="873125"/>
            <a:ext cx="5583238" cy="2057400"/>
          </a:xfrm>
        </p:spPr>
        <p:txBody>
          <a:bodyPr/>
          <a:lstStyle>
            <a:lvl1pPr marL="0" indent="0" algn="ctr">
              <a:buNone/>
              <a:defRPr sz="3800">
                <a:solidFill>
                  <a:schemeClr val="bg1"/>
                </a:solidFill>
              </a:defRPr>
            </a:lvl1pPr>
            <a:lvl2pPr marL="182562" indent="0" algn="ctr">
              <a:buNone/>
              <a:defRPr>
                <a:solidFill>
                  <a:schemeClr val="bg1"/>
                </a:solidFill>
                <a:latin typeface="Changa" pitchFamily="2" charset="-78"/>
                <a:cs typeface="Changa" pitchFamily="2" charset="-78"/>
              </a:defRPr>
            </a:lvl2pPr>
            <a:lvl3pPr marL="365760" indent="0" algn="ctr">
              <a:buNone/>
              <a:defRPr>
                <a:solidFill>
                  <a:schemeClr val="bg1"/>
                </a:solidFill>
              </a:defRPr>
            </a:lvl3pPr>
            <a:lvl4pPr marL="548640" indent="0" algn="ctr">
              <a:buNone/>
              <a:defRPr>
                <a:solidFill>
                  <a:schemeClr val="bg1"/>
                </a:solidFill>
              </a:defRPr>
            </a:lvl4pPr>
            <a:lvl5pPr marL="731520" indent="0" algn="ctr">
              <a:buNone/>
              <a:defRPr>
                <a:solidFill>
                  <a:schemeClr val="bg1"/>
                </a:solidFill>
              </a:defRPr>
            </a:lvl5pPr>
          </a:lstStyle>
          <a:p>
            <a:pPr lvl="0"/>
            <a:r>
              <a:rPr lang="en-US" dirty="0"/>
              <a:t>Click to add section title</a:t>
            </a:r>
          </a:p>
          <a:p>
            <a:pPr lvl="1"/>
            <a:r>
              <a:rPr lang="en-US" dirty="0"/>
              <a:t>Subtitle</a:t>
            </a:r>
          </a:p>
          <a:p>
            <a:pPr lvl="2"/>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CTA">
    <p:bg>
      <p:bgRef idx="1001">
        <a:schemeClr val="bg1"/>
      </p:bgRef>
    </p:bg>
    <p:spTree>
      <p:nvGrpSpPr>
        <p:cNvPr id="1" name=""/>
        <p:cNvGrpSpPr/>
        <p:nvPr/>
      </p:nvGrpSpPr>
      <p:grpSpPr>
        <a:xfrm>
          <a:off x="0" y="0"/>
          <a:ext cx="0" cy="0"/>
          <a:chOff x="0" y="0"/>
          <a:chExt cx="0" cy="0"/>
        </a:xfrm>
      </p:grpSpPr>
      <p:pic>
        <p:nvPicPr>
          <p:cNvPr id="2" name="Google Shape;93;p22">
            <a:extLst>
              <a:ext uri="{FF2B5EF4-FFF2-40B4-BE49-F238E27FC236}">
                <a16:creationId xmlns:a16="http://schemas.microsoft.com/office/drawing/2014/main" id="{49605DCF-8934-4BC6-ACE3-1DD569A552AD}"/>
              </a:ext>
            </a:extLst>
          </p:cNvPr>
          <p:cNvPicPr preferRelativeResize="0"/>
          <p:nvPr userDrawn="1"/>
        </p:nvPicPr>
        <p:blipFill rotWithShape="1">
          <a:blip>
            <a:alphaModFix/>
          </a:blip>
          <a:srcRect l="31020" r="31016"/>
          <a:stretch/>
        </p:blipFill>
        <p:spPr>
          <a:xfrm>
            <a:off x="-1" y="0"/>
            <a:ext cx="12188825" cy="6776357"/>
          </a:xfrm>
          <a:prstGeom prst="rect">
            <a:avLst/>
          </a:prstGeom>
          <a:noFill/>
          <a:ln>
            <a:noFill/>
          </a:ln>
        </p:spPr>
      </p:pic>
      <p:pic>
        <p:nvPicPr>
          <p:cNvPr id="3" name="Google Shape;82;p20">
            <a:extLst>
              <a:ext uri="{FF2B5EF4-FFF2-40B4-BE49-F238E27FC236}">
                <a16:creationId xmlns:a16="http://schemas.microsoft.com/office/drawing/2014/main" id="{E4C8EF39-602D-4072-BF14-7AAB376C9FE6}"/>
              </a:ext>
            </a:extLst>
          </p:cNvPr>
          <p:cNvPicPr preferRelativeResize="0"/>
          <p:nvPr userDrawn="1"/>
        </p:nvPicPr>
        <p:blipFill>
          <a:blip r:embed="rId2">
            <a:alphaModFix/>
          </a:blip>
          <a:stretch>
            <a:fillRect/>
          </a:stretch>
        </p:blipFill>
        <p:spPr>
          <a:xfrm>
            <a:off x="5140111" y="5852433"/>
            <a:ext cx="1908600" cy="719550"/>
          </a:xfrm>
          <a:prstGeom prst="rect">
            <a:avLst/>
          </a:prstGeom>
          <a:noFill/>
          <a:ln>
            <a:noFill/>
          </a:ln>
        </p:spPr>
      </p:pic>
      <p:sp>
        <p:nvSpPr>
          <p:cNvPr id="17" name="Text Placeholder 16">
            <a:extLst>
              <a:ext uri="{FF2B5EF4-FFF2-40B4-BE49-F238E27FC236}">
                <a16:creationId xmlns:a16="http://schemas.microsoft.com/office/drawing/2014/main" id="{F41D0BB2-A2DD-4090-8532-0A2781D41F71}"/>
              </a:ext>
            </a:extLst>
          </p:cNvPr>
          <p:cNvSpPr>
            <a:spLocks noGrp="1"/>
          </p:cNvSpPr>
          <p:nvPr>
            <p:ph type="body" sz="quarter" idx="10"/>
          </p:nvPr>
        </p:nvSpPr>
        <p:spPr>
          <a:xfrm>
            <a:off x="2670175" y="1028700"/>
            <a:ext cx="6726238" cy="2196193"/>
          </a:xfrm>
        </p:spPr>
        <p:txBody>
          <a:bodyPr/>
          <a:lstStyle>
            <a:lvl1pPr marL="0" indent="0" algn="ctr">
              <a:buFont typeface="Arial" panose="020B0604020202020204" pitchFamily="34" charset="0"/>
              <a:buNone/>
              <a:defRPr sz="3200" b="1">
                <a:solidFill>
                  <a:srgbClr val="FFC000"/>
                </a:solidFill>
              </a:defRPr>
            </a:lvl1pPr>
            <a:lvl2pPr marL="182562" indent="0" algn="ctr">
              <a:buNone/>
              <a:defRPr>
                <a:solidFill>
                  <a:srgbClr val="FFC000"/>
                </a:solidFill>
                <a:latin typeface="Changa" pitchFamily="2" charset="-78"/>
                <a:cs typeface="Changa" pitchFamily="2" charset="-78"/>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Click to edit Master text styles</a:t>
            </a:r>
          </a:p>
          <a:p>
            <a:pPr lvl="2"/>
            <a:endParaRPr lang="en-US" dirty="0"/>
          </a:p>
        </p:txBody>
      </p:sp>
      <p:sp>
        <p:nvSpPr>
          <p:cNvPr id="19" name="Text Placeholder 18">
            <a:extLst>
              <a:ext uri="{FF2B5EF4-FFF2-40B4-BE49-F238E27FC236}">
                <a16:creationId xmlns:a16="http://schemas.microsoft.com/office/drawing/2014/main" id="{3A7B773C-7156-4B6F-B372-CFC69ECD844F}"/>
              </a:ext>
            </a:extLst>
          </p:cNvPr>
          <p:cNvSpPr>
            <a:spLocks noGrp="1"/>
          </p:cNvSpPr>
          <p:nvPr>
            <p:ph type="body" sz="quarter" idx="11"/>
          </p:nvPr>
        </p:nvSpPr>
        <p:spPr>
          <a:xfrm>
            <a:off x="2670175" y="3429000"/>
            <a:ext cx="6726238" cy="833438"/>
          </a:xfrm>
        </p:spPr>
        <p:txBody>
          <a:bodyPr/>
          <a:lstStyle>
            <a:lvl1pPr marL="0" indent="0" algn="ctr">
              <a:buNone/>
              <a:defRPr>
                <a:solidFill>
                  <a:srgbClr val="FFC000"/>
                </a:solidFill>
                <a:latin typeface="Changa" pitchFamily="2" charset="-78"/>
                <a:cs typeface="Changa" pitchFamily="2" charset="-78"/>
              </a:defRPr>
            </a:lvl1pPr>
            <a:lvl2pPr>
              <a:defRPr>
                <a:solidFill>
                  <a:srgbClr val="FFC000"/>
                </a:solidFill>
                <a:latin typeface="Changa" pitchFamily="2" charset="-78"/>
                <a:cs typeface="Changa" pitchFamily="2" charset="-78"/>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11017387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age 2">
    <p:spTree>
      <p:nvGrpSpPr>
        <p:cNvPr id="1" name=""/>
        <p:cNvGrpSpPr/>
        <p:nvPr/>
      </p:nvGrpSpPr>
      <p:grpSpPr>
        <a:xfrm>
          <a:off x="0" y="0"/>
          <a:ext cx="0" cy="0"/>
          <a:chOff x="0" y="0"/>
          <a:chExt cx="0" cy="0"/>
        </a:xfrm>
      </p:grpSpPr>
      <p:pic>
        <p:nvPicPr>
          <p:cNvPr id="12" name="Google Shape;161;p31">
            <a:extLst>
              <a:ext uri="{FF2B5EF4-FFF2-40B4-BE49-F238E27FC236}">
                <a16:creationId xmlns:a16="http://schemas.microsoft.com/office/drawing/2014/main" id="{E862E441-F746-438B-AC6E-67CFC93E3E83}"/>
              </a:ext>
            </a:extLst>
          </p:cNvPr>
          <p:cNvPicPr preferRelativeResize="0"/>
          <p:nvPr userDrawn="1"/>
        </p:nvPicPr>
        <p:blipFill>
          <a:blip/>
          <a:srcRect/>
          <a:stretch/>
        </p:blipFill>
        <p:spPr>
          <a:xfrm>
            <a:off x="392304" y="5640109"/>
            <a:ext cx="2521901" cy="883506"/>
          </a:xfrm>
          <a:prstGeom prst="rect">
            <a:avLst/>
          </a:prstGeom>
          <a:noFill/>
          <a:ln>
            <a:noFill/>
          </a:ln>
        </p:spPr>
      </p:pic>
      <p:sp>
        <p:nvSpPr>
          <p:cNvPr id="16" name="Text Placeholder 15">
            <a:extLst>
              <a:ext uri="{FF2B5EF4-FFF2-40B4-BE49-F238E27FC236}">
                <a16:creationId xmlns:a16="http://schemas.microsoft.com/office/drawing/2014/main" id="{122D17AC-E1C8-4779-A434-76CD1CBF04C8}"/>
              </a:ext>
            </a:extLst>
          </p:cNvPr>
          <p:cNvSpPr>
            <a:spLocks noGrp="1"/>
          </p:cNvSpPr>
          <p:nvPr>
            <p:ph type="body" sz="quarter" idx="15" hasCustomPrompt="1"/>
          </p:nvPr>
        </p:nvSpPr>
        <p:spPr>
          <a:xfrm>
            <a:off x="1812925" y="1200150"/>
            <a:ext cx="2520950" cy="1012825"/>
          </a:xfrm>
        </p:spPr>
        <p:txBody>
          <a:bodyPr/>
          <a:lstStyle>
            <a:lvl1pPr marL="0" indent="0">
              <a:buNone/>
              <a:defRPr sz="5400" b="1">
                <a:solidFill>
                  <a:srgbClr val="C00000"/>
                </a:solidFill>
                <a:latin typeface="Changa" pitchFamily="2" charset="-78"/>
                <a:cs typeface="Changa" pitchFamily="2" charset="-78"/>
              </a:defRPr>
            </a:lvl1pPr>
          </a:lstStyle>
          <a:p>
            <a:pPr lvl="0"/>
            <a:r>
              <a:rPr lang="en-US" dirty="0"/>
              <a:t>394</a:t>
            </a:r>
          </a:p>
        </p:txBody>
      </p:sp>
      <p:sp>
        <p:nvSpPr>
          <p:cNvPr id="18" name="Text Placeholder 17">
            <a:extLst>
              <a:ext uri="{FF2B5EF4-FFF2-40B4-BE49-F238E27FC236}">
                <a16:creationId xmlns:a16="http://schemas.microsoft.com/office/drawing/2014/main" id="{A65EABDA-2F50-4BC0-9FB7-D4D0DE4BC409}"/>
              </a:ext>
            </a:extLst>
          </p:cNvPr>
          <p:cNvSpPr>
            <a:spLocks noGrp="1"/>
          </p:cNvSpPr>
          <p:nvPr>
            <p:ph type="body" sz="quarter" idx="16" hasCustomPrompt="1"/>
          </p:nvPr>
        </p:nvSpPr>
        <p:spPr>
          <a:xfrm>
            <a:off x="1812924" y="2384425"/>
            <a:ext cx="2750911" cy="1044575"/>
          </a:xfrm>
        </p:spPr>
        <p:txBody>
          <a:bodyPr/>
          <a:lstStyle>
            <a:lvl1pPr marL="0" indent="0">
              <a:buNone/>
              <a:defRPr/>
            </a:lvl1pPr>
          </a:lstStyle>
          <a:p>
            <a:r>
              <a:rPr lang="en-US" sz="2000" dirty="0">
                <a:solidFill>
                  <a:schemeClr val="accent3"/>
                </a:solidFill>
                <a:latin typeface="Roboto Medium" panose="02000000000000000000" pitchFamily="2" charset="0"/>
                <a:ea typeface="Roboto Medium" panose="02000000000000000000" pitchFamily="2" charset="0"/>
              </a:rPr>
              <a:t>A statistical fact or explanation can go here</a:t>
            </a:r>
          </a:p>
        </p:txBody>
      </p:sp>
      <p:sp>
        <p:nvSpPr>
          <p:cNvPr id="21" name="Picture Placeholder 8">
            <a:extLst>
              <a:ext uri="{FF2B5EF4-FFF2-40B4-BE49-F238E27FC236}">
                <a16:creationId xmlns:a16="http://schemas.microsoft.com/office/drawing/2014/main" id="{1BBF8379-1272-4D2F-97B5-25C27967BC09}"/>
              </a:ext>
            </a:extLst>
          </p:cNvPr>
          <p:cNvSpPr>
            <a:spLocks noGrp="1"/>
          </p:cNvSpPr>
          <p:nvPr>
            <p:ph type="pic" sz="quarter" idx="14"/>
          </p:nvPr>
        </p:nvSpPr>
        <p:spPr>
          <a:xfrm flipH="1">
            <a:off x="4999589" y="-130628"/>
            <a:ext cx="7454473" cy="7119256"/>
          </a:xfrm>
          <a:custGeom>
            <a:avLst/>
            <a:gdLst>
              <a:gd name="connsiteX0" fmla="*/ 0 w 8834717"/>
              <a:gd name="connsiteY0" fmla="*/ 0 h 14238512"/>
              <a:gd name="connsiteX1" fmla="*/ 8834717 w 8834717"/>
              <a:gd name="connsiteY1" fmla="*/ 0 h 14238512"/>
              <a:gd name="connsiteX2" fmla="*/ 8834717 w 8834717"/>
              <a:gd name="connsiteY2" fmla="*/ 14238512 h 14238512"/>
              <a:gd name="connsiteX3" fmla="*/ 0 w 8834717"/>
              <a:gd name="connsiteY3" fmla="*/ 14238512 h 14238512"/>
              <a:gd name="connsiteX4" fmla="*/ 0 w 8834717"/>
              <a:gd name="connsiteY4" fmla="*/ 0 h 14238512"/>
              <a:gd name="connsiteX0" fmla="*/ 0 w 8834717"/>
              <a:gd name="connsiteY0" fmla="*/ 0 h 14238512"/>
              <a:gd name="connsiteX1" fmla="*/ 5144460 w 8834717"/>
              <a:gd name="connsiteY1" fmla="*/ 0 h 14238512"/>
              <a:gd name="connsiteX2" fmla="*/ 8834717 w 8834717"/>
              <a:gd name="connsiteY2" fmla="*/ 14238512 h 14238512"/>
              <a:gd name="connsiteX3" fmla="*/ 0 w 8834717"/>
              <a:gd name="connsiteY3" fmla="*/ 14238512 h 14238512"/>
              <a:gd name="connsiteX4" fmla="*/ 0 w 8834717"/>
              <a:gd name="connsiteY4" fmla="*/ 0 h 14238512"/>
              <a:gd name="connsiteX0" fmla="*/ 0 w 14908946"/>
              <a:gd name="connsiteY0" fmla="*/ 0 h 14238512"/>
              <a:gd name="connsiteX1" fmla="*/ 5144460 w 14908946"/>
              <a:gd name="connsiteY1" fmla="*/ 0 h 14238512"/>
              <a:gd name="connsiteX2" fmla="*/ 14908946 w 14908946"/>
              <a:gd name="connsiteY2" fmla="*/ 14238512 h 14238512"/>
              <a:gd name="connsiteX3" fmla="*/ 0 w 14908946"/>
              <a:gd name="connsiteY3" fmla="*/ 14238512 h 14238512"/>
              <a:gd name="connsiteX4" fmla="*/ 0 w 14908946"/>
              <a:gd name="connsiteY4" fmla="*/ 0 h 1423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946" h="14238512">
                <a:moveTo>
                  <a:pt x="0" y="0"/>
                </a:moveTo>
                <a:lnTo>
                  <a:pt x="5144460" y="0"/>
                </a:lnTo>
                <a:lnTo>
                  <a:pt x="14908946" y="14238512"/>
                </a:lnTo>
                <a:lnTo>
                  <a:pt x="0" y="14238512"/>
                </a:lnTo>
                <a:lnTo>
                  <a:pt x="0" y="0"/>
                </a:lnTo>
                <a:close/>
              </a:path>
            </a:pathLst>
          </a:custGeom>
          <a:solidFill>
            <a:schemeClr val="bg1">
              <a:lumMod val="95000"/>
            </a:schemeClr>
          </a:solidFill>
        </p:spPr>
        <p:txBody>
          <a:bodyPr>
            <a:normAutofit/>
          </a:bodyPr>
          <a:lstStyle>
            <a:lvl1pPr>
              <a:defRPr sz="1050"/>
            </a:lvl1pPr>
          </a:lstStyle>
          <a:p>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Quote page 2">
    <p:spTree>
      <p:nvGrpSpPr>
        <p:cNvPr id="1" name=""/>
        <p:cNvGrpSpPr/>
        <p:nvPr/>
      </p:nvGrpSpPr>
      <p:grpSpPr>
        <a:xfrm>
          <a:off x="0" y="0"/>
          <a:ext cx="0" cy="0"/>
          <a:chOff x="0" y="0"/>
          <a:chExt cx="0" cy="0"/>
        </a:xfrm>
      </p:grpSpPr>
      <p:pic>
        <p:nvPicPr>
          <p:cNvPr id="12" name="Google Shape;161;p31">
            <a:extLst>
              <a:ext uri="{FF2B5EF4-FFF2-40B4-BE49-F238E27FC236}">
                <a16:creationId xmlns:a16="http://schemas.microsoft.com/office/drawing/2014/main" id="{33B288E4-BE4F-46EA-9D25-F928E993A1A5}"/>
              </a:ext>
            </a:extLst>
          </p:cNvPr>
          <p:cNvPicPr preferRelativeResize="0"/>
          <p:nvPr userDrawn="1"/>
        </p:nvPicPr>
        <p:blipFill>
          <a:blip/>
          <a:srcRect/>
          <a:stretch/>
        </p:blipFill>
        <p:spPr>
          <a:xfrm>
            <a:off x="8873574" y="5698832"/>
            <a:ext cx="2521901" cy="883506"/>
          </a:xfrm>
          <a:prstGeom prst="rect">
            <a:avLst/>
          </a:prstGeom>
          <a:noFill/>
          <a:ln>
            <a:noFill/>
          </a:ln>
        </p:spPr>
      </p:pic>
      <p:sp>
        <p:nvSpPr>
          <p:cNvPr id="4" name="Right Triangle 3">
            <a:extLst>
              <a:ext uri="{FF2B5EF4-FFF2-40B4-BE49-F238E27FC236}">
                <a16:creationId xmlns:a16="http://schemas.microsoft.com/office/drawing/2014/main" id="{641F57D0-F705-4BBF-AA49-CCDA53FCFEBC}"/>
              </a:ext>
            </a:extLst>
          </p:cNvPr>
          <p:cNvSpPr/>
          <p:nvPr userDrawn="1"/>
        </p:nvSpPr>
        <p:spPr>
          <a:xfrm rot="10800000">
            <a:off x="1610686" y="-2"/>
            <a:ext cx="5441096" cy="6732922"/>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14" name="Text Placeholder 13">
            <a:extLst>
              <a:ext uri="{FF2B5EF4-FFF2-40B4-BE49-F238E27FC236}">
                <a16:creationId xmlns:a16="http://schemas.microsoft.com/office/drawing/2014/main" id="{9126BF1E-A4F7-43D6-AD15-FFA3B97C19A8}"/>
              </a:ext>
            </a:extLst>
          </p:cNvPr>
          <p:cNvSpPr>
            <a:spLocks noGrp="1"/>
          </p:cNvSpPr>
          <p:nvPr>
            <p:ph type="body" sz="quarter" idx="15" hasCustomPrompt="1"/>
          </p:nvPr>
        </p:nvSpPr>
        <p:spPr>
          <a:xfrm>
            <a:off x="7723188" y="1062038"/>
            <a:ext cx="2678112" cy="873125"/>
          </a:xfrm>
        </p:spPr>
        <p:txBody>
          <a:bodyPr/>
          <a:lstStyle>
            <a:lvl1pPr marL="0" indent="0">
              <a:buNone/>
              <a:defRPr sz="5400" b="1">
                <a:solidFill>
                  <a:srgbClr val="FFC000"/>
                </a:solidFill>
                <a:latin typeface="Changa" pitchFamily="2" charset="-78"/>
                <a:cs typeface="Changa" pitchFamily="2" charset="-78"/>
              </a:defRPr>
            </a:lvl1pPr>
          </a:lstStyle>
          <a:p>
            <a:pPr lvl="0"/>
            <a:r>
              <a:rPr lang="en-US" dirty="0"/>
              <a:t>105</a:t>
            </a:r>
          </a:p>
        </p:txBody>
      </p:sp>
      <p:sp>
        <p:nvSpPr>
          <p:cNvPr id="15" name="Text Placeholder 17">
            <a:extLst>
              <a:ext uri="{FF2B5EF4-FFF2-40B4-BE49-F238E27FC236}">
                <a16:creationId xmlns:a16="http://schemas.microsoft.com/office/drawing/2014/main" id="{7BA58FDC-DF70-4FD8-A57F-D5C3453403AB}"/>
              </a:ext>
            </a:extLst>
          </p:cNvPr>
          <p:cNvSpPr>
            <a:spLocks noGrp="1"/>
          </p:cNvSpPr>
          <p:nvPr>
            <p:ph type="body" sz="quarter" idx="16" hasCustomPrompt="1"/>
          </p:nvPr>
        </p:nvSpPr>
        <p:spPr>
          <a:xfrm>
            <a:off x="7723188" y="2074182"/>
            <a:ext cx="2750911" cy="1044575"/>
          </a:xfrm>
        </p:spPr>
        <p:txBody>
          <a:bodyPr/>
          <a:lstStyle>
            <a:lvl1pPr marL="0" indent="0">
              <a:buNone/>
              <a:defRPr/>
            </a:lvl1pPr>
          </a:lstStyle>
          <a:p>
            <a:r>
              <a:rPr lang="en-US" sz="2000" dirty="0">
                <a:solidFill>
                  <a:schemeClr val="accent3"/>
                </a:solidFill>
                <a:latin typeface="Roboto Medium" panose="02000000000000000000" pitchFamily="2" charset="0"/>
                <a:ea typeface="Roboto Medium" panose="02000000000000000000" pitchFamily="2" charset="0"/>
              </a:rPr>
              <a:t>A statistical fact or explanation can go here</a:t>
            </a:r>
          </a:p>
        </p:txBody>
      </p:sp>
      <p:sp>
        <p:nvSpPr>
          <p:cNvPr id="16" name="Picture Placeholder 8">
            <a:extLst>
              <a:ext uri="{FF2B5EF4-FFF2-40B4-BE49-F238E27FC236}">
                <a16:creationId xmlns:a16="http://schemas.microsoft.com/office/drawing/2014/main" id="{9D6CE404-6AB7-4592-8876-C67A1FEE641B}"/>
              </a:ext>
            </a:extLst>
          </p:cNvPr>
          <p:cNvSpPr>
            <a:spLocks noGrp="1"/>
          </p:cNvSpPr>
          <p:nvPr>
            <p:ph type="pic" sz="quarter" idx="14"/>
          </p:nvPr>
        </p:nvSpPr>
        <p:spPr>
          <a:xfrm>
            <a:off x="-188258" y="-130628"/>
            <a:ext cx="7454473" cy="7119256"/>
          </a:xfrm>
          <a:custGeom>
            <a:avLst/>
            <a:gdLst>
              <a:gd name="connsiteX0" fmla="*/ 0 w 8834717"/>
              <a:gd name="connsiteY0" fmla="*/ 0 h 14238512"/>
              <a:gd name="connsiteX1" fmla="*/ 8834717 w 8834717"/>
              <a:gd name="connsiteY1" fmla="*/ 0 h 14238512"/>
              <a:gd name="connsiteX2" fmla="*/ 8834717 w 8834717"/>
              <a:gd name="connsiteY2" fmla="*/ 14238512 h 14238512"/>
              <a:gd name="connsiteX3" fmla="*/ 0 w 8834717"/>
              <a:gd name="connsiteY3" fmla="*/ 14238512 h 14238512"/>
              <a:gd name="connsiteX4" fmla="*/ 0 w 8834717"/>
              <a:gd name="connsiteY4" fmla="*/ 0 h 14238512"/>
              <a:gd name="connsiteX0" fmla="*/ 0 w 8834717"/>
              <a:gd name="connsiteY0" fmla="*/ 0 h 14238512"/>
              <a:gd name="connsiteX1" fmla="*/ 5144460 w 8834717"/>
              <a:gd name="connsiteY1" fmla="*/ 0 h 14238512"/>
              <a:gd name="connsiteX2" fmla="*/ 8834717 w 8834717"/>
              <a:gd name="connsiteY2" fmla="*/ 14238512 h 14238512"/>
              <a:gd name="connsiteX3" fmla="*/ 0 w 8834717"/>
              <a:gd name="connsiteY3" fmla="*/ 14238512 h 14238512"/>
              <a:gd name="connsiteX4" fmla="*/ 0 w 8834717"/>
              <a:gd name="connsiteY4" fmla="*/ 0 h 14238512"/>
              <a:gd name="connsiteX0" fmla="*/ 0 w 14908946"/>
              <a:gd name="connsiteY0" fmla="*/ 0 h 14238512"/>
              <a:gd name="connsiteX1" fmla="*/ 5144460 w 14908946"/>
              <a:gd name="connsiteY1" fmla="*/ 0 h 14238512"/>
              <a:gd name="connsiteX2" fmla="*/ 14908946 w 14908946"/>
              <a:gd name="connsiteY2" fmla="*/ 14238512 h 14238512"/>
              <a:gd name="connsiteX3" fmla="*/ 0 w 14908946"/>
              <a:gd name="connsiteY3" fmla="*/ 14238512 h 14238512"/>
              <a:gd name="connsiteX4" fmla="*/ 0 w 14908946"/>
              <a:gd name="connsiteY4" fmla="*/ 0 h 1423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946" h="14238512">
                <a:moveTo>
                  <a:pt x="0" y="0"/>
                </a:moveTo>
                <a:lnTo>
                  <a:pt x="5144460" y="0"/>
                </a:lnTo>
                <a:lnTo>
                  <a:pt x="14908946" y="14238512"/>
                </a:lnTo>
                <a:lnTo>
                  <a:pt x="0" y="14238512"/>
                </a:lnTo>
                <a:lnTo>
                  <a:pt x="0" y="0"/>
                </a:lnTo>
                <a:close/>
              </a:path>
            </a:pathLst>
          </a:custGeom>
          <a:solidFill>
            <a:schemeClr val="bg1">
              <a:lumMod val="95000"/>
            </a:schemeClr>
          </a:solidFill>
        </p:spPr>
        <p:txBody>
          <a:bodyPr>
            <a:normAutofit/>
          </a:bodyPr>
          <a:lstStyle>
            <a:lvl1pPr>
              <a:defRPr sz="1050"/>
            </a:lvl1pPr>
          </a:lstStyle>
          <a:p>
            <a:endParaRPr lang="en-US"/>
          </a:p>
        </p:txBody>
      </p:sp>
    </p:spTree>
    <p:extLst>
      <p:ext uri="{BB962C8B-B14F-4D97-AF65-F5344CB8AC3E}">
        <p14:creationId xmlns:p14="http://schemas.microsoft.com/office/powerpoint/2010/main" val="3039311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age">
    <p:bg>
      <p:bgPr>
        <a:solidFill>
          <a:schemeClr val="tx1">
            <a:alpha val="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AB55C2-2E42-4440-978A-280D47E8FA15}"/>
              </a:ext>
            </a:extLst>
          </p:cNvPr>
          <p:cNvSpPr/>
          <p:nvPr userDrawn="1"/>
        </p:nvSpPr>
        <p:spPr>
          <a:xfrm>
            <a:off x="0" y="0"/>
            <a:ext cx="12188824" cy="675186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7" name="Picture 6" descr="A picture containing computer&#10;&#10;Description automatically generated">
            <a:extLst>
              <a:ext uri="{FF2B5EF4-FFF2-40B4-BE49-F238E27FC236}">
                <a16:creationId xmlns:a16="http://schemas.microsoft.com/office/drawing/2014/main" id="{70D0C031-AB34-4E96-8E80-342725480698}"/>
              </a:ext>
            </a:extLst>
          </p:cNvPr>
          <p:cNvPicPr>
            <a:picLocks noChangeAspect="1"/>
          </p:cNvPicPr>
          <p:nvPr userDrawn="1"/>
        </p:nvPicPr>
        <p:blipFill>
          <a:blip/>
          <a:stretch>
            <a:fillRect/>
          </a:stretch>
        </p:blipFill>
        <p:spPr>
          <a:xfrm>
            <a:off x="-1" y="2042657"/>
            <a:ext cx="12188825" cy="2602822"/>
          </a:xfrm>
          <a:prstGeom prst="rect">
            <a:avLst/>
          </a:prstGeom>
        </p:spPr>
      </p:pic>
      <p:sp>
        <p:nvSpPr>
          <p:cNvPr id="10" name="TextBox 9"/>
          <p:cNvSpPr txBox="1"/>
          <p:nvPr userDrawn="1"/>
        </p:nvSpPr>
        <p:spPr>
          <a:xfrm>
            <a:off x="912813" y="5700910"/>
            <a:ext cx="5427951" cy="406265"/>
          </a:xfrm>
          <a:prstGeom prst="rect">
            <a:avLst/>
          </a:prstGeom>
          <a:noFill/>
        </p:spPr>
        <p:txBody>
          <a:bodyPr wrap="square" lIns="0" tIns="0" rIns="0" bIns="0"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panose="02000000000000000000" pitchFamily="2" charset="0"/>
                <a:ea typeface="Roboto" panose="02000000000000000000" pitchFamily="2" charset="0"/>
                <a:cs typeface="Tahoma" charset="0"/>
              </a:rPr>
              <a:t>CYMRU.COM | </a:t>
            </a:r>
            <a:r>
              <a:rPr lang="en-US" sz="1200" b="0" i="0" kern="1200" baseline="0" dirty="0">
                <a:solidFill>
                  <a:schemeClr val="bg1"/>
                </a:solidFill>
                <a:effectLst/>
                <a:latin typeface="Roboto" panose="02000000000000000000" pitchFamily="2" charset="0"/>
                <a:ea typeface="Roboto" panose="02000000000000000000" pitchFamily="2" charset="0"/>
                <a:cs typeface="+mn-cs"/>
              </a:rPr>
              <a:t>847-378-3300 </a:t>
            </a:r>
            <a:endParaRPr lang="en-US" sz="1200" dirty="0">
              <a:solidFill>
                <a:schemeClr val="bg1"/>
              </a:solidFill>
              <a:latin typeface="Roboto" panose="02000000000000000000" pitchFamily="2" charset="0"/>
              <a:ea typeface="Roboto" panose="02000000000000000000" pitchFamily="2" charset="0"/>
              <a:cs typeface="Tahoma" charset="0"/>
            </a:endParaRPr>
          </a:p>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sz="1200" b="0" dirty="0">
                <a:solidFill>
                  <a:schemeClr val="bg1"/>
                </a:solidFill>
                <a:latin typeface="Roboto" panose="02000000000000000000" pitchFamily="2" charset="0"/>
                <a:ea typeface="Roboto" panose="02000000000000000000" pitchFamily="2" charset="0"/>
                <a:cs typeface="Tahoma" charset="0"/>
              </a:rPr>
              <a:t>©</a:t>
            </a:r>
            <a:r>
              <a:rPr lang="en-US" sz="1200" b="0" baseline="0" dirty="0">
                <a:solidFill>
                  <a:schemeClr val="bg1"/>
                </a:solidFill>
                <a:latin typeface="Roboto" panose="02000000000000000000" pitchFamily="2" charset="0"/>
                <a:ea typeface="Roboto" panose="02000000000000000000" pitchFamily="2" charset="0"/>
                <a:cs typeface="Tahoma" charset="0"/>
              </a:rPr>
              <a:t> 2020 TEAM CYMRU, INC. ALL RIGHTS RESERVED.</a:t>
            </a:r>
            <a:endParaRPr lang="en-US" sz="1200" b="0" dirty="0">
              <a:solidFill>
                <a:schemeClr val="bg1"/>
              </a:solidFill>
              <a:latin typeface="Roboto" panose="02000000000000000000" pitchFamily="2" charset="0"/>
              <a:ea typeface="Roboto" panose="02000000000000000000" pitchFamily="2" charset="0"/>
              <a:cs typeface="Tahoma" charset="0"/>
            </a:endParaRPr>
          </a:p>
        </p:txBody>
      </p:sp>
      <p:sp>
        <p:nvSpPr>
          <p:cNvPr id="9" name="Text Placeholder 8"/>
          <p:cNvSpPr>
            <a:spLocks noGrp="1"/>
          </p:cNvSpPr>
          <p:nvPr>
            <p:ph type="body" sz="quarter" idx="11" hasCustomPrompt="1"/>
          </p:nvPr>
        </p:nvSpPr>
        <p:spPr>
          <a:xfrm>
            <a:off x="912813" y="2921107"/>
            <a:ext cx="4462075" cy="1015785"/>
          </a:xfrm>
          <a:prstGeom prst="rect">
            <a:avLst/>
          </a:prstGeom>
        </p:spPr>
        <p:txBody>
          <a:bodyPr lIns="0" tIns="0" rIns="0" bIns="0"/>
          <a:lstStyle>
            <a:lvl1pPr marL="0" indent="0">
              <a:buFontTx/>
              <a:buNone/>
              <a:defRPr sz="4600">
                <a:solidFill>
                  <a:schemeClr val="bg1"/>
                </a:solidFill>
                <a:latin typeface="Changa" pitchFamily="2" charset="-78"/>
                <a:ea typeface="Tahoma" charset="0"/>
                <a:cs typeface="Changa" pitchFamily="2" charset="-78"/>
              </a:defRPr>
            </a:lvl1pPr>
          </a:lstStyle>
          <a:p>
            <a:pPr marL="457086" marR="0" lvl="0" indent="-457086" algn="l" defTabSz="609448" rtl="0" eaLnBrk="1" fontAlgn="auto" latinLnBrk="0" hangingPunct="1">
              <a:lnSpc>
                <a:spcPct val="100000"/>
              </a:lnSpc>
              <a:spcBef>
                <a:spcPct val="20000"/>
              </a:spcBef>
              <a:spcAft>
                <a:spcPts val="0"/>
              </a:spcAft>
              <a:buClrTx/>
              <a:buSzTx/>
              <a:buFont typeface="Arial"/>
              <a:buNone/>
              <a:tabLst/>
              <a:defRPr/>
            </a:pPr>
            <a:r>
              <a:rPr lang="en-US" dirty="0"/>
              <a:t>Thank you.</a:t>
            </a:r>
          </a:p>
        </p:txBody>
      </p:sp>
      <p:sp>
        <p:nvSpPr>
          <p:cNvPr id="2" name="Rectangle 1">
            <a:hlinkClick r:id="rId2"/>
          </p:cNvPr>
          <p:cNvSpPr/>
          <p:nvPr userDrawn="1"/>
        </p:nvSpPr>
        <p:spPr>
          <a:xfrm>
            <a:off x="3916545" y="5700910"/>
            <a:ext cx="2424219" cy="227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Tree>
    <p:extLst>
      <p:ext uri="{BB962C8B-B14F-4D97-AF65-F5344CB8AC3E}">
        <p14:creationId xmlns:p14="http://schemas.microsoft.com/office/powerpoint/2010/main" val="229665732"/>
      </p:ext>
    </p:extLst>
  </p:cSld>
  <p:clrMapOvr>
    <a:masterClrMapping/>
  </p:clrMapOvr>
  <p:extLst>
    <p:ext uri="{DCECCB84-F9BA-43D5-87BE-67443E8EF086}">
      <p15:sldGuideLst xmlns:p15="http://schemas.microsoft.com/office/powerpoint/2012/main">
        <p15:guide id="2" pos="3839" userDrawn="1">
          <p15:clr>
            <a:srgbClr val="FBAE40"/>
          </p15:clr>
        </p15:guide>
        <p15:guide id="3" pos="575" userDrawn="1">
          <p15:clr>
            <a:srgbClr val="FBAE40"/>
          </p15:clr>
        </p15:guide>
        <p15:guide id="4" orient="horz" pos="2160" userDrawn="1">
          <p15:clr>
            <a:srgbClr val="FBAE40"/>
          </p15:clr>
        </p15:guide>
        <p15:guide id="5" orient="horz" pos="31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a:prstGeom prst="rect">
            <a:avLst/>
          </a:prstGeom>
        </p:spPr>
        <p:txBody>
          <a:bodyPr>
            <a:noAutofit/>
          </a:bodyPr>
          <a:lstStyle>
            <a:lvl1pPr>
              <a:defRPr>
                <a:latin typeface="Changa" pitchFamily="2" charset="-78"/>
                <a:ea typeface="Roboto" panose="02000000000000000000" pitchFamily="2" charset="0"/>
                <a:cs typeface="Changa" pitchFamily="2" charset="-78"/>
              </a:defRPr>
            </a:lvl1pPr>
          </a:lstStyle>
          <a:p>
            <a:r>
              <a:rPr lang="en-US" dirty="0"/>
              <a:t>Click to edit Master title style. Title is in sentence case, maximum of two lines. </a:t>
            </a:r>
          </a:p>
        </p:txBody>
      </p:sp>
      <p:sp>
        <p:nvSpPr>
          <p:cNvPr id="3" name="Content Placeholder 2"/>
          <p:cNvSpPr>
            <a:spLocks noGrp="1"/>
          </p:cNvSpPr>
          <p:nvPr>
            <p:ph idx="1" hasCustomPrompt="1"/>
          </p:nvPr>
        </p:nvSpPr>
        <p:spPr>
          <a:xfrm>
            <a:off x="912813" y="1600200"/>
            <a:ext cx="10363200" cy="4686300"/>
          </a:xfrm>
          <a:prstGeom prst="rect">
            <a:avLst/>
          </a:prstGeom>
        </p:spPr>
        <p:txBody>
          <a:bodyPr/>
          <a:lstStyle>
            <a:lvl1pPr>
              <a:defRPr baseline="0">
                <a:latin typeface="Roboto" panose="02000000000000000000" pitchFamily="2" charset="0"/>
                <a:ea typeface="Roboto" panose="02000000000000000000" pitchFamily="2" charset="0"/>
              </a:defRPr>
            </a:lvl1pPr>
          </a:lstStyle>
          <a:p>
            <a:pPr lvl="0">
              <a:lnSpc>
                <a:spcPct val="90000"/>
              </a:lnSpc>
              <a:spcBef>
                <a:spcPts val="1000"/>
              </a:spcBef>
              <a:spcAft>
                <a:spcPts val="0"/>
              </a:spcAft>
              <a:buNone/>
              <a:defRPr/>
            </a:pPr>
            <a:r>
              <a:rPr lang="en-US" dirty="0"/>
              <a:t>Click icon to add graph, table or object</a:t>
            </a:r>
          </a:p>
        </p:txBody>
      </p:sp>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a:p>
        </p:txBody>
      </p:sp>
      <p:sp>
        <p:nvSpPr>
          <p:cNvPr id="8" name="Text Placeholder 7"/>
          <p:cNvSpPr>
            <a:spLocks noGrp="1"/>
          </p:cNvSpPr>
          <p:nvPr>
            <p:ph type="body" sz="quarter" idx="10" hasCustomPrompt="1"/>
          </p:nvPr>
        </p:nvSpPr>
        <p:spPr>
          <a:xfrm>
            <a:off x="912813" y="6286501"/>
            <a:ext cx="7696200" cy="323046"/>
          </a:xfrm>
          <a:prstGeom prst="rect">
            <a:avLst/>
          </a:prstGeom>
        </p:spPr>
        <p:txBody>
          <a:bodyPr anchor="b"/>
          <a:lstStyle>
            <a:lvl1pPr marL="0" indent="0">
              <a:buFontTx/>
              <a:buNone/>
              <a:defRPr sz="900">
                <a:solidFill>
                  <a:srgbClr val="808285"/>
                </a:solidFill>
              </a:defRPr>
            </a:lvl1pPr>
          </a:lstStyle>
          <a:p>
            <a:pPr lvl="0"/>
            <a:r>
              <a:rPr lang="en-US"/>
              <a:t>Click to add footnotes</a:t>
            </a:r>
          </a:p>
        </p:txBody>
      </p:sp>
    </p:spTree>
    <p:extLst>
      <p:ext uri="{BB962C8B-B14F-4D97-AF65-F5344CB8AC3E}">
        <p14:creationId xmlns:p14="http://schemas.microsoft.com/office/powerpoint/2010/main" val="1437489199"/>
      </p:ext>
    </p:extLst>
  </p:cSld>
  <p:clrMapOvr>
    <a:masterClrMapping/>
  </p:clrMapOvr>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subhea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836405"/>
          </a:xfrm>
          <a:prstGeom prst="rect">
            <a:avLst/>
          </a:prstGeom>
        </p:spPr>
        <p:txBody>
          <a:bodyPr>
            <a:noAutofit/>
          </a:bodyPr>
          <a:lstStyle>
            <a:lvl1pPr>
              <a:defRPr>
                <a:latin typeface="Changa" pitchFamily="2" charset="-78"/>
                <a:ea typeface="Roboto" panose="02000000000000000000" pitchFamily="2" charset="0"/>
                <a:cs typeface="Changa" pitchFamily="2" charset="-78"/>
              </a:defRPr>
            </a:lvl1pPr>
          </a:lstStyle>
          <a:p>
            <a:r>
              <a:rPr lang="en-US" dirty="0"/>
              <a:t>Click to edit Master title style. Title is in sentence case, maximum of two lines. </a:t>
            </a:r>
          </a:p>
        </p:txBody>
      </p:sp>
      <p:sp>
        <p:nvSpPr>
          <p:cNvPr id="7" name="Text Placeholder 6"/>
          <p:cNvSpPr>
            <a:spLocks noGrp="1"/>
          </p:cNvSpPr>
          <p:nvPr>
            <p:ph type="body" sz="quarter" idx="11" hasCustomPrompt="1"/>
          </p:nvPr>
        </p:nvSpPr>
        <p:spPr>
          <a:xfrm>
            <a:off x="912813" y="1600200"/>
            <a:ext cx="10363200" cy="457200"/>
          </a:xfrm>
          <a:prstGeom prst="rect">
            <a:avLst/>
          </a:prstGeom>
        </p:spPr>
        <p:txBody>
          <a:bodyPr/>
          <a:lstStyle>
            <a:lvl1pPr marL="0" indent="0">
              <a:buFontTx/>
              <a:buNone/>
              <a:defRPr b="1" baseline="0">
                <a:solidFill>
                  <a:srgbClr val="B41E25"/>
                </a:solidFill>
                <a:latin typeface="Roboto" panose="02000000000000000000" pitchFamily="2" charset="0"/>
                <a:ea typeface="Roboto" panose="02000000000000000000" pitchFamily="2" charset="0"/>
              </a:defRPr>
            </a:lvl1pPr>
          </a:lstStyle>
          <a:p>
            <a:pPr lvl="0"/>
            <a:r>
              <a:rPr lang="en-US" dirty="0"/>
              <a:t>Click to edit Master text styles. Subhead is in sentence case, ideally one line.</a:t>
            </a:r>
          </a:p>
        </p:txBody>
      </p:sp>
      <p:sp>
        <p:nvSpPr>
          <p:cNvPr id="9" name="Text Placeholder 8"/>
          <p:cNvSpPr>
            <a:spLocks noGrp="1"/>
          </p:cNvSpPr>
          <p:nvPr>
            <p:ph type="body" sz="quarter" idx="12" hasCustomPrompt="1"/>
          </p:nvPr>
        </p:nvSpPr>
        <p:spPr>
          <a:xfrm>
            <a:off x="912813" y="2057400"/>
            <a:ext cx="10363200" cy="42291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a:p>
        </p:txBody>
      </p:sp>
      <p:sp>
        <p:nvSpPr>
          <p:cNvPr id="11" name="Text Placeholder 7"/>
          <p:cNvSpPr>
            <a:spLocks noGrp="1"/>
          </p:cNvSpPr>
          <p:nvPr>
            <p:ph type="body" sz="quarter" idx="10" hasCustomPrompt="1"/>
          </p:nvPr>
        </p:nvSpPr>
        <p:spPr>
          <a:xfrm>
            <a:off x="912813" y="6286501"/>
            <a:ext cx="7696200" cy="323046"/>
          </a:xfrm>
          <a:prstGeom prst="rect">
            <a:avLst/>
          </a:prstGeom>
        </p:spPr>
        <p:txBody>
          <a:bodyPr anchor="b"/>
          <a:lstStyle>
            <a:lvl1pPr marL="0" indent="0">
              <a:buFontTx/>
              <a:buNone/>
              <a:defRPr sz="900">
                <a:solidFill>
                  <a:srgbClr val="808285"/>
                </a:solidFill>
              </a:defRPr>
            </a:lvl1pPr>
          </a:lstStyle>
          <a:p>
            <a:pPr lvl="0"/>
            <a:r>
              <a:rPr lang="en-US"/>
              <a:t>Click to add footnotes</a:t>
            </a:r>
          </a:p>
        </p:txBody>
      </p:sp>
    </p:spTree>
    <p:extLst>
      <p:ext uri="{BB962C8B-B14F-4D97-AF65-F5344CB8AC3E}">
        <p14:creationId xmlns:p14="http://schemas.microsoft.com/office/powerpoint/2010/main" val="862401440"/>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line, subhea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5"/>
            <a:ext cx="10363200" cy="625798"/>
          </a:xfrm>
          <a:prstGeom prst="rect">
            <a:avLst/>
          </a:prstGeom>
        </p:spPr>
        <p:txBody>
          <a:bodyPr>
            <a:noAutofit/>
          </a:bodyPr>
          <a:lstStyle>
            <a:lvl1pPr>
              <a:defRPr>
                <a:latin typeface="Changa" pitchFamily="2" charset="-78"/>
                <a:ea typeface="Roboto" panose="02000000000000000000" pitchFamily="2" charset="0"/>
                <a:cs typeface="Changa" pitchFamily="2" charset="-78"/>
              </a:defRPr>
            </a:lvl1pPr>
          </a:lstStyle>
          <a:p>
            <a:r>
              <a:rPr lang="en-US" dirty="0"/>
              <a:t>Title is in sentence case, maximum of two lines. </a:t>
            </a:r>
          </a:p>
        </p:txBody>
      </p:sp>
      <p:sp>
        <p:nvSpPr>
          <p:cNvPr id="7" name="Text Placeholder 6"/>
          <p:cNvSpPr>
            <a:spLocks noGrp="1"/>
          </p:cNvSpPr>
          <p:nvPr>
            <p:ph type="body" sz="quarter" idx="11" hasCustomPrompt="1"/>
          </p:nvPr>
        </p:nvSpPr>
        <p:spPr>
          <a:xfrm>
            <a:off x="912813" y="1333975"/>
            <a:ext cx="10363200" cy="457200"/>
          </a:xfrm>
          <a:prstGeom prst="rect">
            <a:avLst/>
          </a:prstGeom>
        </p:spPr>
        <p:txBody>
          <a:bodyPr/>
          <a:lstStyle>
            <a:lvl1pPr marL="0" indent="0">
              <a:buFontTx/>
              <a:buNone/>
              <a:defRPr b="1" baseline="0">
                <a:solidFill>
                  <a:srgbClr val="B41E25"/>
                </a:solidFill>
                <a:latin typeface="Roboto" panose="02000000000000000000" pitchFamily="2" charset="0"/>
                <a:ea typeface="Roboto" panose="02000000000000000000" pitchFamily="2" charset="0"/>
              </a:defRPr>
            </a:lvl1pPr>
          </a:lstStyle>
          <a:p>
            <a:pPr lvl="0"/>
            <a:r>
              <a:rPr lang="en-US" dirty="0"/>
              <a:t>Click to edit Master text styles. Subhead is in sentence case, ideally one line.</a:t>
            </a:r>
          </a:p>
        </p:txBody>
      </p:sp>
      <p:sp>
        <p:nvSpPr>
          <p:cNvPr id="9" name="Text Placeholder 8"/>
          <p:cNvSpPr>
            <a:spLocks noGrp="1"/>
          </p:cNvSpPr>
          <p:nvPr>
            <p:ph type="body" sz="quarter" idx="12" hasCustomPrompt="1"/>
          </p:nvPr>
        </p:nvSpPr>
        <p:spPr>
          <a:xfrm>
            <a:off x="912813" y="1791175"/>
            <a:ext cx="10363200" cy="42291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solidFill>
                  <a:schemeClr val="tx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a:p>
        </p:txBody>
      </p:sp>
      <p:sp>
        <p:nvSpPr>
          <p:cNvPr id="11" name="Text Placeholder 7"/>
          <p:cNvSpPr>
            <a:spLocks noGrp="1"/>
          </p:cNvSpPr>
          <p:nvPr>
            <p:ph type="body" sz="quarter" idx="10" hasCustomPrompt="1"/>
          </p:nvPr>
        </p:nvSpPr>
        <p:spPr>
          <a:xfrm>
            <a:off x="912813" y="6286501"/>
            <a:ext cx="7696200" cy="323046"/>
          </a:xfrm>
          <a:prstGeom prst="rect">
            <a:avLst/>
          </a:prstGeom>
        </p:spPr>
        <p:txBody>
          <a:bodyPr anchor="b"/>
          <a:lstStyle>
            <a:lvl1pPr marL="0" indent="0">
              <a:buFontTx/>
              <a:buNone/>
              <a:defRPr sz="900">
                <a:solidFill>
                  <a:srgbClr val="808285"/>
                </a:solidFill>
              </a:defRPr>
            </a:lvl1pPr>
          </a:lstStyle>
          <a:p>
            <a:pPr lvl="0"/>
            <a:r>
              <a:rPr lang="en-US"/>
              <a:t>Click to add footnotes</a:t>
            </a:r>
          </a:p>
        </p:txBody>
      </p:sp>
    </p:spTree>
  </p:cSld>
  <p:clrMapOvr>
    <a:masterClrMapping/>
  </p:clrMapOvr>
  <p:extLst>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head, 1 column shor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836405"/>
          </a:xfrm>
          <a:prstGeom prst="rect">
            <a:avLst/>
          </a:prstGeom>
        </p:spPr>
        <p:txBody>
          <a:bodyPr>
            <a:noAutofit/>
          </a:bodyPr>
          <a:lstStyle>
            <a:lvl1pPr>
              <a:defRPr>
                <a:latin typeface="Roboto" panose="02000000000000000000" pitchFamily="2" charset="0"/>
                <a:ea typeface="Roboto" panose="02000000000000000000" pitchFamily="2" charset="0"/>
              </a:defRPr>
            </a:lvl1pPr>
          </a:lstStyle>
          <a:p>
            <a:r>
              <a:rPr lang="en-US" dirty="0"/>
              <a:t>Click to edit Master title style. Title is in sentence case, maximum of two lines. </a:t>
            </a:r>
          </a:p>
        </p:txBody>
      </p:sp>
      <p:sp>
        <p:nvSpPr>
          <p:cNvPr id="7" name="Text Placeholder 6"/>
          <p:cNvSpPr>
            <a:spLocks noGrp="1"/>
          </p:cNvSpPr>
          <p:nvPr>
            <p:ph type="body" sz="quarter" idx="11" hasCustomPrompt="1"/>
          </p:nvPr>
        </p:nvSpPr>
        <p:spPr>
          <a:xfrm>
            <a:off x="912813" y="1600200"/>
            <a:ext cx="10363200" cy="457200"/>
          </a:xfrm>
          <a:prstGeom prst="rect">
            <a:avLst/>
          </a:prstGeom>
        </p:spPr>
        <p:txBody>
          <a:bodyPr/>
          <a:lstStyle>
            <a:lvl1pPr marL="0" indent="0">
              <a:buFontTx/>
              <a:buNone/>
              <a:defRPr sz="2400" b="1" baseline="0">
                <a:solidFill>
                  <a:srgbClr val="B41E25"/>
                </a:solidFill>
                <a:latin typeface="Roboto" panose="02000000000000000000" pitchFamily="2" charset="0"/>
                <a:ea typeface="Roboto" panose="02000000000000000000" pitchFamily="2" charset="0"/>
              </a:defRPr>
            </a:lvl1pPr>
          </a:lstStyle>
          <a:p>
            <a:pPr lvl="0"/>
            <a:r>
              <a:rPr lang="en-US" dirty="0"/>
              <a:t>Click to edit Master text styles. Subhead is in sentence case.</a:t>
            </a:r>
          </a:p>
        </p:txBody>
      </p:sp>
      <p:sp>
        <p:nvSpPr>
          <p:cNvPr id="9" name="Text Placeholder 8"/>
          <p:cNvSpPr>
            <a:spLocks noGrp="1"/>
          </p:cNvSpPr>
          <p:nvPr>
            <p:ph type="body" sz="quarter" idx="12" hasCustomPrompt="1"/>
          </p:nvPr>
        </p:nvSpPr>
        <p:spPr>
          <a:xfrm>
            <a:off x="912813" y="2286000"/>
            <a:ext cx="10363200" cy="40005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baseline="0">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a:p>
        </p:txBody>
      </p:sp>
      <p:sp>
        <p:nvSpPr>
          <p:cNvPr id="11" name="Text Placeholder 7"/>
          <p:cNvSpPr>
            <a:spLocks noGrp="1"/>
          </p:cNvSpPr>
          <p:nvPr>
            <p:ph type="body" sz="quarter" idx="10" hasCustomPrompt="1"/>
          </p:nvPr>
        </p:nvSpPr>
        <p:spPr>
          <a:xfrm>
            <a:off x="912813" y="6286501"/>
            <a:ext cx="7696200" cy="323046"/>
          </a:xfrm>
          <a:prstGeom prst="rect">
            <a:avLst/>
          </a:prstGeom>
        </p:spPr>
        <p:txBody>
          <a:bodyPr anchor="b"/>
          <a:lstStyle>
            <a:lvl1pPr marL="0" indent="0">
              <a:buFontTx/>
              <a:buNone/>
              <a:defRPr sz="900">
                <a:solidFill>
                  <a:srgbClr val="808285"/>
                </a:solidFill>
              </a:defRPr>
            </a:lvl1pPr>
          </a:lstStyle>
          <a:p>
            <a:pPr lvl="0"/>
            <a:r>
              <a:rPr lang="en-US"/>
              <a:t>Click to add footnotes</a:t>
            </a:r>
          </a:p>
        </p:txBody>
      </p:sp>
    </p:spTree>
    <p:extLst>
      <p:ext uri="{BB962C8B-B14F-4D97-AF65-F5344CB8AC3E}">
        <p14:creationId xmlns:p14="http://schemas.microsoft.com/office/powerpoint/2010/main" val="644888444"/>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836405"/>
          </a:xfrm>
          <a:prstGeom prst="rect">
            <a:avLst/>
          </a:prstGeom>
        </p:spPr>
        <p:txBody>
          <a:bodyPr>
            <a:noAutofit/>
          </a:bodyPr>
          <a:lstStyle>
            <a:lvl1pPr>
              <a:defRPr>
                <a:latin typeface="Changa" pitchFamily="2" charset="-78"/>
                <a:ea typeface="Roboto" panose="02000000000000000000" pitchFamily="2" charset="0"/>
                <a:cs typeface="Changa" pitchFamily="2" charset="-78"/>
              </a:defRPr>
            </a:lvl1pPr>
          </a:lstStyle>
          <a:p>
            <a:r>
              <a:rPr lang="en-US" dirty="0"/>
              <a:t>Click to edit Master title style. Title is in sentence case, maximum of two lines. </a:t>
            </a:r>
          </a:p>
        </p:txBody>
      </p:sp>
      <p:sp>
        <p:nvSpPr>
          <p:cNvPr id="6" name="Text Placeholder 5"/>
          <p:cNvSpPr>
            <a:spLocks noGrp="1"/>
          </p:cNvSpPr>
          <p:nvPr>
            <p:ph type="body" sz="quarter" idx="10" hasCustomPrompt="1"/>
          </p:nvPr>
        </p:nvSpPr>
        <p:spPr>
          <a:xfrm>
            <a:off x="912813" y="1600201"/>
            <a:ext cx="10363200" cy="46863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solidFill>
                  <a:schemeClr val="tx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latin typeface="Roboto" panose="02000000000000000000" pitchFamily="2" charset="0"/>
                <a:ea typeface="Roboto" panose="02000000000000000000" pitchFamily="2" charset="0"/>
              </a:defRPr>
            </a:lvl1pPr>
          </a:lstStyle>
          <a:p>
            <a:fld id="{ED025EC6-12F2-BD4E-AD65-43BFB58C3D8F}" type="slidenum">
              <a:rPr lang="en-US" smtClean="0"/>
              <a:pPr/>
              <a:t>‹#›</a:t>
            </a:fld>
            <a:endParaRPr lang="en-US"/>
          </a:p>
        </p:txBody>
      </p:sp>
      <p:sp>
        <p:nvSpPr>
          <p:cNvPr id="8" name="Text Placeholder 7"/>
          <p:cNvSpPr>
            <a:spLocks noGrp="1"/>
          </p:cNvSpPr>
          <p:nvPr>
            <p:ph type="body" sz="quarter" idx="11" hasCustomPrompt="1"/>
          </p:nvPr>
        </p:nvSpPr>
        <p:spPr>
          <a:xfrm>
            <a:off x="912813" y="6286501"/>
            <a:ext cx="7696200" cy="323046"/>
          </a:xfrm>
          <a:prstGeom prst="rect">
            <a:avLst/>
          </a:prstGeom>
        </p:spPr>
        <p:txBody>
          <a:bodyPr anchor="b"/>
          <a:lstStyle>
            <a:lvl1pPr marL="0" indent="0">
              <a:buFontTx/>
              <a:buNone/>
              <a:defRPr sz="900">
                <a:solidFill>
                  <a:srgbClr val="808285"/>
                </a:solidFill>
                <a:latin typeface="Roboto" panose="02000000000000000000" pitchFamily="2" charset="0"/>
                <a:ea typeface="Roboto" panose="02000000000000000000" pitchFamily="2" charset="0"/>
              </a:defRPr>
            </a:lvl1pPr>
          </a:lstStyle>
          <a:p>
            <a:pPr lvl="0"/>
            <a:r>
              <a:rPr lang="en-US"/>
              <a:t>Click to add footnotes</a:t>
            </a:r>
          </a:p>
        </p:txBody>
      </p:sp>
    </p:spTree>
    <p:extLst>
      <p:ext uri="{BB962C8B-B14F-4D97-AF65-F5344CB8AC3E}">
        <p14:creationId xmlns:p14="http://schemas.microsoft.com/office/powerpoint/2010/main" val="155088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s, 2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a:prstGeom prst="rect">
            <a:avLst/>
          </a:prstGeom>
        </p:spPr>
        <p:txBody>
          <a:bodyPr>
            <a:noAutofit/>
          </a:bodyPr>
          <a:lstStyle>
            <a:lvl1pPr>
              <a:defRPr baseline="0">
                <a:latin typeface="Changa" pitchFamily="2" charset="-78"/>
                <a:ea typeface="Roboto" panose="02000000000000000000" pitchFamily="2" charset="0"/>
                <a:cs typeface="Changa" pitchFamily="2" charset="-78"/>
              </a:defRPr>
            </a:lvl1pPr>
          </a:lstStyle>
          <a:p>
            <a:r>
              <a:rPr lang="en-US"/>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735496"/>
          </a:xfrm>
          <a:prstGeom prst="rect">
            <a:avLst/>
          </a:prstGeom>
        </p:spPr>
        <p:txBody>
          <a:bodyPr anchor="t" anchorCtr="0">
            <a:noAutofit/>
          </a:bodyPr>
          <a:lstStyle>
            <a:lvl1pPr marL="0" indent="0">
              <a:buNone/>
              <a:defRPr sz="2000" b="1">
                <a:solidFill>
                  <a:srgbClr val="B41E25"/>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sp>
        <p:nvSpPr>
          <p:cNvPr id="5" name="Text Placeholder 4"/>
          <p:cNvSpPr>
            <a:spLocks noGrp="1"/>
          </p:cNvSpPr>
          <p:nvPr>
            <p:ph type="body" sz="quarter" idx="3" hasCustomPrompt="1"/>
          </p:nvPr>
        </p:nvSpPr>
        <p:spPr>
          <a:xfrm>
            <a:off x="6323013" y="1600200"/>
            <a:ext cx="4953000" cy="735497"/>
          </a:xfrm>
          <a:prstGeom prst="rect">
            <a:avLst/>
          </a:prstGeom>
        </p:spPr>
        <p:txBody>
          <a:bodyPr anchor="t" anchorCtr="0">
            <a:noAutofit/>
          </a:bodyPr>
          <a:lstStyle>
            <a:lvl1pPr marL="0" indent="0">
              <a:buNone/>
              <a:defRPr sz="2000" b="1">
                <a:solidFill>
                  <a:srgbClr val="B41E25"/>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sp>
        <p:nvSpPr>
          <p:cNvPr id="9" name="Text Placeholder 8"/>
          <p:cNvSpPr>
            <a:spLocks noGrp="1"/>
          </p:cNvSpPr>
          <p:nvPr>
            <p:ph type="body" sz="quarter" idx="10" hasCustomPrompt="1"/>
          </p:nvPr>
        </p:nvSpPr>
        <p:spPr>
          <a:xfrm>
            <a:off x="912813" y="2514600"/>
            <a:ext cx="4953000" cy="37719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a:t>Click to edit Master text styles 1 column layout. To create body copy, enter text for all levels, then manually delete the bullet.</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1" hasCustomPrompt="1"/>
          </p:nvPr>
        </p:nvSpPr>
        <p:spPr>
          <a:xfrm>
            <a:off x="6323013" y="2514600"/>
            <a:ext cx="4953000" cy="37719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a:t>Click to edit Master text styles 1 column layout. To create body copy, enter text for all levels, then manually delete the bullet.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latin typeface="Roboto" panose="02000000000000000000" pitchFamily="2" charset="0"/>
                <a:ea typeface="Roboto" panose="02000000000000000000" pitchFamily="2" charset="0"/>
              </a:defRPr>
            </a:lvl1pPr>
          </a:lstStyle>
          <a:p>
            <a:fld id="{ED025EC6-12F2-BD4E-AD65-43BFB58C3D8F}" type="slidenum">
              <a:rPr lang="en-US" smtClean="0"/>
              <a:pPr/>
              <a:t>‹#›</a:t>
            </a:fld>
            <a:endParaRPr lang="en-US"/>
          </a:p>
        </p:txBody>
      </p:sp>
      <p:sp>
        <p:nvSpPr>
          <p:cNvPr id="12" name="Text Placeholder 7"/>
          <p:cNvSpPr>
            <a:spLocks noGrp="1"/>
          </p:cNvSpPr>
          <p:nvPr>
            <p:ph type="body" sz="quarter" idx="12" hasCustomPrompt="1"/>
          </p:nvPr>
        </p:nvSpPr>
        <p:spPr>
          <a:xfrm>
            <a:off x="912813" y="6286501"/>
            <a:ext cx="7696200" cy="323046"/>
          </a:xfrm>
          <a:prstGeom prst="rect">
            <a:avLst/>
          </a:prstGeom>
        </p:spPr>
        <p:txBody>
          <a:bodyPr anchor="b"/>
          <a:lstStyle>
            <a:lvl1pPr marL="0" indent="0">
              <a:buFontTx/>
              <a:buNone/>
              <a:defRPr sz="900">
                <a:solidFill>
                  <a:srgbClr val="808285"/>
                </a:solidFill>
                <a:latin typeface="Roboto" panose="02000000000000000000" pitchFamily="2" charset="0"/>
                <a:ea typeface="Roboto" panose="02000000000000000000" pitchFamily="2" charset="0"/>
              </a:defRPr>
            </a:lvl1pPr>
          </a:lstStyle>
          <a:p>
            <a:pPr lvl="0"/>
            <a:r>
              <a:rPr lang="en-US"/>
              <a:t>Click to add footnotes</a:t>
            </a:r>
          </a:p>
        </p:txBody>
      </p:sp>
    </p:spTree>
    <p:extLst>
      <p:ext uri="{BB962C8B-B14F-4D97-AF65-F5344CB8AC3E}">
        <p14:creationId xmlns:p14="http://schemas.microsoft.com/office/powerpoint/2010/main" val="1325086442"/>
      </p:ext>
    </p:extLst>
  </p:cSld>
  <p:clrMapOvr>
    <a:masterClrMapping/>
  </p:clrMapOvr>
  <p:extLst>
    <p:ext uri="{DCECCB84-F9BA-43D5-87BE-67443E8EF086}">
      <p15:sldGuideLst xmlns:p15="http://schemas.microsoft.com/office/powerpoint/2012/main">
        <p15:guide id="1" orient="horz" pos="1176" userDrawn="1">
          <p15:clr>
            <a:srgbClr val="FBAE40"/>
          </p15:clr>
        </p15:guide>
        <p15:guide id="2" orient="horz" pos="1008" userDrawn="1">
          <p15:clr>
            <a:srgbClr val="FBAE40"/>
          </p15:clr>
        </p15:guide>
        <p15:guide id="3" orient="horz" pos="15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heads, 2 columns shor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a:prstGeom prst="rect">
            <a:avLst/>
          </a:prstGeom>
        </p:spPr>
        <p:txBody>
          <a:bodyPr>
            <a:noAutofit/>
          </a:bodyPr>
          <a:lstStyle>
            <a:lvl1pPr>
              <a:defRPr baseline="0">
                <a:latin typeface="Changa" pitchFamily="2" charset="-78"/>
                <a:ea typeface="Roboto" panose="02000000000000000000" pitchFamily="2" charset="0"/>
                <a:cs typeface="Changa" pitchFamily="2" charset="-78"/>
              </a:defRPr>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735496"/>
          </a:xfrm>
          <a:prstGeom prst="rect">
            <a:avLst/>
          </a:prstGeom>
        </p:spPr>
        <p:txBody>
          <a:bodyPr anchor="t" anchorCtr="0">
            <a:noAutofit/>
          </a:bodyPr>
          <a:lstStyle>
            <a:lvl1pPr marL="0" indent="0">
              <a:buNone/>
              <a:defRPr sz="2400" b="1">
                <a:solidFill>
                  <a:srgbClr val="B41E25"/>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 Sub sentence case, two lines.</a:t>
            </a:r>
          </a:p>
        </p:txBody>
      </p:sp>
      <p:sp>
        <p:nvSpPr>
          <p:cNvPr id="5" name="Text Placeholder 4"/>
          <p:cNvSpPr>
            <a:spLocks noGrp="1"/>
          </p:cNvSpPr>
          <p:nvPr>
            <p:ph type="body" sz="quarter" idx="3" hasCustomPrompt="1"/>
          </p:nvPr>
        </p:nvSpPr>
        <p:spPr>
          <a:xfrm>
            <a:off x="6323013" y="1600200"/>
            <a:ext cx="4953000" cy="735497"/>
          </a:xfrm>
          <a:prstGeom prst="rect">
            <a:avLst/>
          </a:prstGeom>
        </p:spPr>
        <p:txBody>
          <a:bodyPr anchor="t" anchorCtr="0">
            <a:noAutofit/>
          </a:bodyPr>
          <a:lstStyle>
            <a:lvl1pPr marL="0" indent="0">
              <a:buNone/>
              <a:defRPr sz="2400" b="1">
                <a:solidFill>
                  <a:srgbClr val="B41E25"/>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 Sub sentence case, two lines.</a:t>
            </a:r>
          </a:p>
        </p:txBody>
      </p:sp>
      <p:sp>
        <p:nvSpPr>
          <p:cNvPr id="9" name="Text Placeholder 8"/>
          <p:cNvSpPr>
            <a:spLocks noGrp="1"/>
          </p:cNvSpPr>
          <p:nvPr>
            <p:ph type="body" sz="quarter" idx="10" hasCustomPrompt="1"/>
          </p:nvPr>
        </p:nvSpPr>
        <p:spPr>
          <a:xfrm>
            <a:off x="912813" y="2514600"/>
            <a:ext cx="4953000" cy="37719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a:t>Click to edit Master text styles </a:t>
            </a:r>
            <a:br>
              <a:rPr lang="en-US"/>
            </a:br>
            <a:r>
              <a:rPr lang="en-US"/>
              <a:t>1 column layout. To create body copy, enter text for all levels, then manually delete the bullet.</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1" hasCustomPrompt="1"/>
          </p:nvPr>
        </p:nvSpPr>
        <p:spPr>
          <a:xfrm>
            <a:off x="6323013" y="2514600"/>
            <a:ext cx="4953000" cy="3771900"/>
          </a:xfrm>
          <a:prstGeom prst="rect">
            <a:avLst/>
          </a:prstGeo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a:latin typeface="Roboto" panose="02000000000000000000" pitchFamily="2" charset="0"/>
                <a:ea typeface="Roboto" panose="02000000000000000000" pitchFamily="2" charset="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a:t>Click to edit Master text styles </a:t>
            </a:r>
            <a:br>
              <a:rPr lang="en-US"/>
            </a:br>
            <a:r>
              <a:rPr lang="en-US"/>
              <a:t>1 column layout. To create body copy, enter text for all levels, then manually delete the bullet.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latin typeface="Roboto" panose="02000000000000000000" pitchFamily="2" charset="0"/>
                <a:ea typeface="Roboto" panose="02000000000000000000" pitchFamily="2" charset="0"/>
              </a:defRPr>
            </a:lvl1pPr>
          </a:lstStyle>
          <a:p>
            <a:fld id="{ED025EC6-12F2-BD4E-AD65-43BFB58C3D8F}" type="slidenum">
              <a:rPr lang="en-US" smtClean="0"/>
              <a:pPr/>
              <a:t>‹#›</a:t>
            </a:fld>
            <a:endParaRPr lang="en-US"/>
          </a:p>
        </p:txBody>
      </p:sp>
      <p:sp>
        <p:nvSpPr>
          <p:cNvPr id="12" name="Text Placeholder 7"/>
          <p:cNvSpPr>
            <a:spLocks noGrp="1"/>
          </p:cNvSpPr>
          <p:nvPr>
            <p:ph type="body" sz="quarter" idx="12" hasCustomPrompt="1"/>
          </p:nvPr>
        </p:nvSpPr>
        <p:spPr>
          <a:xfrm>
            <a:off x="912813" y="6286501"/>
            <a:ext cx="7696200" cy="323046"/>
          </a:xfrm>
          <a:prstGeom prst="rect">
            <a:avLst/>
          </a:prstGeom>
        </p:spPr>
        <p:txBody>
          <a:bodyPr anchor="b"/>
          <a:lstStyle>
            <a:lvl1pPr marL="0" indent="0">
              <a:buFontTx/>
              <a:buNone/>
              <a:defRPr sz="900">
                <a:solidFill>
                  <a:srgbClr val="808285"/>
                </a:solidFill>
                <a:latin typeface="Roboto" panose="02000000000000000000" pitchFamily="2" charset="0"/>
                <a:ea typeface="Roboto" panose="02000000000000000000" pitchFamily="2" charset="0"/>
              </a:defRPr>
            </a:lvl1pPr>
          </a:lstStyle>
          <a:p>
            <a:pPr lvl="0"/>
            <a:r>
              <a:rPr lang="en-US"/>
              <a:t>Click to add footnotes</a:t>
            </a:r>
          </a:p>
        </p:txBody>
      </p:sp>
    </p:spTree>
    <p:extLst>
      <p:ext uri="{BB962C8B-B14F-4D97-AF65-F5344CB8AC3E}">
        <p14:creationId xmlns:p14="http://schemas.microsoft.com/office/powerpoint/2010/main" val="805387401"/>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008">
          <p15:clr>
            <a:srgbClr val="FBAE40"/>
          </p15:clr>
        </p15:guide>
        <p15:guide id="3" orient="horz" pos="15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lumOff val="50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813" y="415924"/>
            <a:ext cx="10363200" cy="836405"/>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912813" y="1587640"/>
            <a:ext cx="10363200" cy="469886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0" y="6739128"/>
            <a:ext cx="12188825" cy="1188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354453092"/>
      </p:ext>
    </p:extLst>
  </p:cSld>
  <p:clrMap bg1="lt1" tx1="dk1" bg2="lt2" tx2="dk2" accent1="accent1" accent2="accent2" accent3="accent3" accent4="accent4" accent5="accent5" accent6="accent6" hlink="hlink" folHlink="folHlink"/>
  <p:sldLayoutIdLst>
    <p:sldLayoutId id="2147483685" r:id="rId1"/>
    <p:sldLayoutId id="2147483834" r:id="rId2"/>
    <p:sldLayoutId id="2147483831" r:id="rId3"/>
    <p:sldLayoutId id="2147483833" r:id="rId4"/>
    <p:sldLayoutId id="2147483848" r:id="rId5"/>
    <p:sldLayoutId id="2147483838" r:id="rId6"/>
    <p:sldLayoutId id="2147483826" r:id="rId7"/>
    <p:sldLayoutId id="2147483829" r:id="rId8"/>
    <p:sldLayoutId id="2147483839" r:id="rId9"/>
    <p:sldLayoutId id="2147483828" r:id="rId10"/>
    <p:sldLayoutId id="2147483830" r:id="rId11"/>
    <p:sldLayoutId id="2147483837" r:id="rId12"/>
    <p:sldLayoutId id="2147483821" r:id="rId13"/>
    <p:sldLayoutId id="2147483836" r:id="rId14"/>
    <p:sldLayoutId id="2147483774" r:id="rId15"/>
    <p:sldLayoutId id="2147483820" r:id="rId16"/>
    <p:sldLayoutId id="2147483819" r:id="rId17"/>
    <p:sldLayoutId id="2147483823" r:id="rId18"/>
    <p:sldLayoutId id="2147483822" r:id="rId19"/>
    <p:sldLayoutId id="2147483775" r:id="rId20"/>
    <p:sldLayoutId id="2147483818" r:id="rId21"/>
    <p:sldLayoutId id="2147483842" r:id="rId22"/>
    <p:sldLayoutId id="2147483816" r:id="rId23"/>
    <p:sldLayoutId id="2147483849" r:id="rId24"/>
    <p:sldLayoutId id="2147483900" r:id="rId25"/>
    <p:sldLayoutId id="2147483776" r:id="rId26"/>
  </p:sldLayoutIdLst>
  <p:hf hdr="0" ftr="0" dt="0"/>
  <p:txStyles>
    <p:titleStyle>
      <a:lvl1pPr algn="l" defTabSz="914400" rtl="0" eaLnBrk="1" latinLnBrk="0" hangingPunct="1">
        <a:lnSpc>
          <a:spcPct val="90000"/>
        </a:lnSpc>
        <a:spcBef>
          <a:spcPct val="0"/>
        </a:spcBef>
        <a:buNone/>
        <a:defRPr sz="3000" kern="1200">
          <a:solidFill>
            <a:schemeClr val="tx1"/>
          </a:solidFill>
          <a:latin typeface="Roboto" panose="02000000000000000000" pitchFamily="2" charset="0"/>
          <a:ea typeface="Roboto" panose="02000000000000000000" pitchFamily="2" charset="0"/>
          <a:cs typeface="Tahoma" charset="0"/>
        </a:defRPr>
      </a:lvl1pPr>
    </p:titleStyle>
    <p:bodyStyle>
      <a:lvl1pPr marL="182880" indent="-182880" algn="l" defTabSz="914400" rtl="0" eaLnBrk="1" latinLnBrk="0" hangingPunct="1">
        <a:lnSpc>
          <a:spcPct val="100000"/>
        </a:lnSpc>
        <a:spcBef>
          <a:spcPts val="0"/>
        </a:spcBef>
        <a:spcAft>
          <a:spcPts val="1200"/>
        </a:spcAft>
        <a:buClr>
          <a:schemeClr val="accent2"/>
        </a:buClr>
        <a:buFont typeface="Arial" charset="0"/>
        <a:buChar char="•"/>
        <a:defRPr sz="2000" kern="1200" baseline="0">
          <a:solidFill>
            <a:schemeClr val="tx1"/>
          </a:solidFill>
          <a:latin typeface="Roboto" panose="02000000000000000000" pitchFamily="2" charset="0"/>
          <a:ea typeface="Roboto" panose="02000000000000000000" pitchFamily="2"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Roboto" panose="02000000000000000000" pitchFamily="2" charset="0"/>
          <a:ea typeface="Roboto" panose="02000000000000000000" pitchFamily="2"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Roboto" panose="02000000000000000000" pitchFamily="2" charset="0"/>
          <a:ea typeface="Roboto" panose="02000000000000000000" pitchFamily="2"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Roboto" panose="02000000000000000000" pitchFamily="2" charset="0"/>
          <a:ea typeface="Roboto" panose="02000000000000000000" pitchFamily="2"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Roboto" panose="02000000000000000000" pitchFamily="2" charset="0"/>
          <a:ea typeface="Roboto" panose="02000000000000000000" pitchFamily="2"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pos="287" userDrawn="1">
          <p15:clr>
            <a:srgbClr val="F26B43"/>
          </p15:clr>
        </p15:guide>
        <p15:guide id="3" pos="7391" userDrawn="1">
          <p15:clr>
            <a:srgbClr val="F26B43"/>
          </p15:clr>
        </p15:guide>
        <p15:guide id="4" orient="horz" pos="576" userDrawn="1">
          <p15:clr>
            <a:srgbClr val="F26B43"/>
          </p15:clr>
        </p15:guide>
        <p15:guide id="5" orient="horz" pos="864" userDrawn="1">
          <p15:clr>
            <a:srgbClr val="F26B43"/>
          </p15:clr>
        </p15:guide>
        <p15:guide id="6" orient="horz" pos="2880" userDrawn="1">
          <p15:clr>
            <a:srgbClr val="F26B43"/>
          </p15:clr>
        </p15:guide>
        <p15:guide id="7" orient="horz" pos="3528" userDrawn="1">
          <p15:clr>
            <a:srgbClr val="F26B43"/>
          </p15:clr>
        </p15:guide>
        <p15:guide id="8" orient="horz" pos="3960" userDrawn="1">
          <p15:clr>
            <a:srgbClr val="F26B43"/>
          </p15:clr>
        </p15:guide>
        <p15:guide id="9" orient="horz" pos="4248" userDrawn="1">
          <p15:clr>
            <a:srgbClr val="F26B43"/>
          </p15:clr>
        </p15:guide>
        <p15:guide id="10" orient="horz" pos="1008" userDrawn="1">
          <p15:clr>
            <a:srgbClr val="F26B43"/>
          </p15:clr>
        </p15:guide>
        <p15:guide id="11" pos="575" userDrawn="1">
          <p15:clr>
            <a:srgbClr val="F26B43"/>
          </p15:clr>
        </p15:guide>
        <p15:guide id="12" orient="horz" pos="288" userDrawn="1">
          <p15:clr>
            <a:srgbClr val="F26B43"/>
          </p15:clr>
        </p15:guide>
        <p15:guide id="13" pos="7103" userDrawn="1">
          <p15:clr>
            <a:srgbClr val="F26B43"/>
          </p15:clr>
        </p15:guide>
        <p15:guide id="14" pos="3695" userDrawn="1">
          <p15:clr>
            <a:srgbClr val="F26B43"/>
          </p15:clr>
        </p15:guide>
        <p15:guide id="15" pos="3983" userDrawn="1">
          <p15:clr>
            <a:srgbClr val="F26B43"/>
          </p15:clr>
        </p15:guide>
        <p15:guide id="16" orient="horz" pos="2160" userDrawn="1">
          <p15:clr>
            <a:srgbClr val="F26B43"/>
          </p15:clr>
        </p15:guide>
        <p15:guide id="17" orient="horz" pos="1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team-cymru.com/bogon-network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team-cymru.com/nimbus-threat-monito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team-cymru.com/nimbus-signup"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team-cymru.com/dnb"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team-cymru.com/dnb"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team-cymru.com/ip-asn-mappin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team-cymru.com/ip-asn-mappin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asn.cymru.com/"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team-cymru.com/mhr"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hash.cymru.com/signup"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s://hash.cymru.com/"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hash.cymru.com/docs_dns"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hash.cymru.com/docs_whois"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www.team-cymru.com/csirt-ap"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s://www.rfc-editor.org/rfc/rfc2350"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s://www.team-cymru.com/csirt-ap"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eam-cymru.com/company/event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linkedin.com/company/team-cymru/" TargetMode="External"/></Relationships>
</file>

<file path=ppt/slides/_rels/slide70.xml.rels><?xml version="1.0" encoding="UTF-8" standalone="yes"?>
<Relationships xmlns="http://schemas.openxmlformats.org/package/2006/relationships"><Relationship Id="rId2" Type="http://schemas.openxmlformats.org/officeDocument/2006/relationships/hyperlink" Target="mailto:tsendi@cymru.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554427" y="2844605"/>
            <a:ext cx="5133573" cy="1913661"/>
          </a:xfrm>
        </p:spPr>
        <p:txBody>
          <a:bodyPr/>
          <a:lstStyle/>
          <a:p>
            <a:pPr algn="ctr"/>
            <a:r>
              <a:rPr lang="en-US" sz="3200" dirty="0">
                <a:effectLst>
                  <a:outerShdw blurRad="38100" dist="38100" dir="2700000" algn="tl">
                    <a:srgbClr val="000000">
                      <a:alpha val="43137"/>
                    </a:srgbClr>
                  </a:outerShdw>
                </a:effectLst>
                <a:latin typeface="Changa" pitchFamily="2" charset="-78"/>
                <a:cs typeface="Changa" pitchFamily="2" charset="-78"/>
              </a:rPr>
              <a:t>Team Cymru</a:t>
            </a:r>
          </a:p>
          <a:p>
            <a:pPr algn="ctr"/>
            <a:r>
              <a:rPr lang="en-US" sz="3200" dirty="0">
                <a:effectLst>
                  <a:outerShdw blurRad="38100" dist="38100" dir="2700000" algn="tl">
                    <a:srgbClr val="000000">
                      <a:alpha val="43137"/>
                    </a:srgbClr>
                  </a:outerShdw>
                </a:effectLst>
                <a:latin typeface="Changa" pitchFamily="2" charset="-78"/>
                <a:cs typeface="Changa" pitchFamily="2" charset="-78"/>
              </a:rPr>
              <a:t>Community Services</a:t>
            </a:r>
          </a:p>
          <a:p>
            <a:pPr algn="ctr"/>
            <a:r>
              <a:rPr lang="en-US" sz="3200" dirty="0">
                <a:effectLst>
                  <a:outerShdw blurRad="38100" dist="38100" dir="2700000" algn="tl">
                    <a:srgbClr val="000000">
                      <a:alpha val="43137"/>
                    </a:srgbClr>
                  </a:outerShdw>
                </a:effectLst>
                <a:latin typeface="Changa" pitchFamily="2" charset="-78"/>
                <a:cs typeface="Changa" pitchFamily="2" charset="-78"/>
              </a:rPr>
              <a:t>The “What/Why/How”</a:t>
            </a:r>
          </a:p>
          <a:p>
            <a:pPr algn="ctr"/>
            <a:endParaRPr lang="en-US" sz="3200" dirty="0">
              <a:effectLst>
                <a:outerShdw blurRad="38100" dist="38100" dir="2700000" algn="tl">
                  <a:srgbClr val="000000">
                    <a:alpha val="43137"/>
                  </a:srgbClr>
                </a:outerShdw>
              </a:effectLst>
              <a:latin typeface="Changa" pitchFamily="2" charset="-78"/>
              <a:cs typeface="Changa" pitchFamily="2" charset="-78"/>
            </a:endParaRPr>
          </a:p>
        </p:txBody>
      </p:sp>
      <p:sp>
        <p:nvSpPr>
          <p:cNvPr id="2" name="Text Placeholder 1">
            <a:extLst>
              <a:ext uri="{FF2B5EF4-FFF2-40B4-BE49-F238E27FC236}">
                <a16:creationId xmlns:a16="http://schemas.microsoft.com/office/drawing/2014/main" id="{3EDE06BB-E0B2-44E7-BBCC-13AED8F5644E}"/>
              </a:ext>
            </a:extLst>
          </p:cNvPr>
          <p:cNvSpPr>
            <a:spLocks noGrp="1"/>
          </p:cNvSpPr>
          <p:nvPr>
            <p:ph type="body" sz="quarter" idx="19"/>
          </p:nvPr>
        </p:nvSpPr>
        <p:spPr>
          <a:xfrm>
            <a:off x="6157632" y="5588396"/>
            <a:ext cx="4819125" cy="685800"/>
          </a:xfrm>
        </p:spPr>
        <p:txBody>
          <a:bodyPr/>
          <a:lstStyle/>
          <a:p>
            <a:r>
              <a:rPr lang="en-US" dirty="0"/>
              <a:t>Team Cymru</a:t>
            </a:r>
            <a:endParaRPr lang="en-US" sz="1400" dirty="0">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8B88092B-C11C-A149-9C10-E3D5EEC6D6F6}"/>
              </a:ext>
            </a:extLst>
          </p:cNvPr>
          <p:cNvSpPr/>
          <p:nvPr/>
        </p:nvSpPr>
        <p:spPr>
          <a:xfrm>
            <a:off x="0" y="6430617"/>
            <a:ext cx="12188825" cy="42738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Tree>
    <p:extLst>
      <p:ext uri="{BB962C8B-B14F-4D97-AF65-F5344CB8AC3E}">
        <p14:creationId xmlns:p14="http://schemas.microsoft.com/office/powerpoint/2010/main" val="14962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C2DA-BED7-D54C-8DBC-0AEAA1306CEE}"/>
              </a:ext>
            </a:extLst>
          </p:cNvPr>
          <p:cNvSpPr>
            <a:spLocks noGrp="1"/>
          </p:cNvSpPr>
          <p:nvPr>
            <p:ph type="title"/>
          </p:nvPr>
        </p:nvSpPr>
        <p:spPr>
          <a:xfrm>
            <a:off x="2833902" y="47498"/>
            <a:ext cx="6022040" cy="836187"/>
          </a:xfrm>
        </p:spPr>
        <p:txBody>
          <a:bodyPr/>
          <a:lstStyle/>
          <a:p>
            <a:r>
              <a:rPr lang="en-US" sz="3199" spc="300" dirty="0">
                <a:latin typeface="Constantia" panose="02030602050306030303" pitchFamily="18" charset="0"/>
              </a:rPr>
              <a:t>BOGON’s Module Overview</a:t>
            </a:r>
          </a:p>
        </p:txBody>
      </p:sp>
      <p:sp>
        <p:nvSpPr>
          <p:cNvPr id="3" name="Text Placeholder 2">
            <a:extLst>
              <a:ext uri="{FF2B5EF4-FFF2-40B4-BE49-F238E27FC236}">
                <a16:creationId xmlns:a16="http://schemas.microsoft.com/office/drawing/2014/main" id="{6F3E4A67-D1C6-324C-98DA-078A0F478F76}"/>
              </a:ext>
            </a:extLst>
          </p:cNvPr>
          <p:cNvSpPr>
            <a:spLocks noGrp="1"/>
          </p:cNvSpPr>
          <p:nvPr>
            <p:ph type="body" sz="quarter" idx="10"/>
          </p:nvPr>
        </p:nvSpPr>
        <p:spPr>
          <a:xfrm>
            <a:off x="914162" y="1549047"/>
            <a:ext cx="10360501" cy="3467016"/>
          </a:xfrm>
        </p:spPr>
        <p:txBody>
          <a:bodyPr/>
          <a:lstStyle/>
          <a:p>
            <a:r>
              <a:rPr lang="en-US" sz="2399" dirty="0"/>
              <a:t>What are BOGON’s ?</a:t>
            </a:r>
          </a:p>
          <a:p>
            <a:r>
              <a:rPr lang="en-US" sz="2399" dirty="0"/>
              <a:t>What problem(s) are we helping to solve ?</a:t>
            </a:r>
          </a:p>
          <a:p>
            <a:r>
              <a:rPr lang="en-US" sz="2399" dirty="0"/>
              <a:t>Requirements to signup for the BOGON Service.</a:t>
            </a:r>
          </a:p>
          <a:p>
            <a:r>
              <a:rPr lang="en-US" sz="2399" dirty="0"/>
              <a:t>How to signup for the BOGON Service.</a:t>
            </a:r>
          </a:p>
          <a:p>
            <a:r>
              <a:rPr lang="en-US" sz="2399" dirty="0"/>
              <a:t>How to implement BOGON Service on your network.</a:t>
            </a:r>
          </a:p>
          <a:p>
            <a:r>
              <a:rPr lang="en-US" sz="2399" dirty="0"/>
              <a:t>Questions ?</a:t>
            </a:r>
          </a:p>
          <a:p>
            <a:endParaRPr lang="en-US" sz="2399" dirty="0"/>
          </a:p>
          <a:p>
            <a:endParaRPr lang="en-US" dirty="0"/>
          </a:p>
        </p:txBody>
      </p:sp>
      <p:sp>
        <p:nvSpPr>
          <p:cNvPr id="4" name="Slide Number Placeholder 3">
            <a:extLst>
              <a:ext uri="{FF2B5EF4-FFF2-40B4-BE49-F238E27FC236}">
                <a16:creationId xmlns:a16="http://schemas.microsoft.com/office/drawing/2014/main" id="{6FF528BA-9D0B-7D4D-AE60-8C7EAEE81640}"/>
              </a:ext>
            </a:extLst>
          </p:cNvPr>
          <p:cNvSpPr>
            <a:spLocks noGrp="1"/>
          </p:cNvSpPr>
          <p:nvPr>
            <p:ph type="sldNum" sz="quarter" idx="4"/>
          </p:nvPr>
        </p:nvSpPr>
        <p:spPr/>
        <p:txBody>
          <a:bodyPr/>
          <a:lstStyle/>
          <a:p>
            <a:fld id="{ED025EC6-12F2-BD4E-AD65-43BFB58C3D8F}" type="slidenum">
              <a:rPr lang="en-US" smtClean="0"/>
              <a:pPr/>
              <a:t>10</a:t>
            </a:fld>
            <a:endParaRPr lang="en-US"/>
          </a:p>
        </p:txBody>
      </p:sp>
      <p:sp>
        <p:nvSpPr>
          <p:cNvPr id="6" name="Rectangle 5">
            <a:extLst>
              <a:ext uri="{FF2B5EF4-FFF2-40B4-BE49-F238E27FC236}">
                <a16:creationId xmlns:a16="http://schemas.microsoft.com/office/drawing/2014/main" id="{9AC39CCE-C1BC-5242-89BE-5249391150F6}"/>
              </a:ext>
            </a:extLst>
          </p:cNvPr>
          <p:cNvSpPr/>
          <p:nvPr/>
        </p:nvSpPr>
        <p:spPr>
          <a:xfrm rot="5400000">
            <a:off x="5718587" y="-3210424"/>
            <a:ext cx="45707" cy="7900531"/>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latin typeface="Tahoma" charset="0"/>
              <a:ea typeface="Tahoma" charset="0"/>
              <a:cs typeface="Tahoma" charset="0"/>
            </a:endParaRPr>
          </a:p>
        </p:txBody>
      </p:sp>
      <p:grpSp>
        <p:nvGrpSpPr>
          <p:cNvPr id="11" name="Group 10">
            <a:extLst>
              <a:ext uri="{FF2B5EF4-FFF2-40B4-BE49-F238E27FC236}">
                <a16:creationId xmlns:a16="http://schemas.microsoft.com/office/drawing/2014/main" id="{45C7BAAE-3631-B94A-B341-D616FD04950F}"/>
              </a:ext>
            </a:extLst>
          </p:cNvPr>
          <p:cNvGrpSpPr/>
          <p:nvPr/>
        </p:nvGrpSpPr>
        <p:grpSpPr>
          <a:xfrm>
            <a:off x="131641" y="6186316"/>
            <a:ext cx="517101" cy="514553"/>
            <a:chOff x="407455" y="193962"/>
            <a:chExt cx="878647" cy="925224"/>
          </a:xfrm>
        </p:grpSpPr>
        <p:grpSp>
          <p:nvGrpSpPr>
            <p:cNvPr id="12" name="Group 11">
              <a:extLst>
                <a:ext uri="{FF2B5EF4-FFF2-40B4-BE49-F238E27FC236}">
                  <a16:creationId xmlns:a16="http://schemas.microsoft.com/office/drawing/2014/main" id="{80AA2960-72F7-B34B-97F7-366648421D5D}"/>
                </a:ext>
              </a:extLst>
            </p:cNvPr>
            <p:cNvGrpSpPr/>
            <p:nvPr/>
          </p:nvGrpSpPr>
          <p:grpSpPr>
            <a:xfrm>
              <a:off x="407455" y="193962"/>
              <a:ext cx="878647" cy="925224"/>
              <a:chOff x="2157151" y="158803"/>
              <a:chExt cx="878647" cy="925224"/>
            </a:xfrm>
          </p:grpSpPr>
          <p:sp>
            <p:nvSpPr>
              <p:cNvPr id="14" name="Oval 13">
                <a:extLst>
                  <a:ext uri="{FF2B5EF4-FFF2-40B4-BE49-F238E27FC236}">
                    <a16:creationId xmlns:a16="http://schemas.microsoft.com/office/drawing/2014/main" id="{28CECAD7-93A6-E646-862A-037A7350D853}"/>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latin typeface="Tahoma" charset="0"/>
                  <a:ea typeface="Tahoma" charset="0"/>
                  <a:cs typeface="Tahoma" charset="0"/>
                </a:endParaRPr>
              </a:p>
            </p:txBody>
          </p:sp>
          <p:sp>
            <p:nvSpPr>
              <p:cNvPr id="15" name="Donut 14">
                <a:extLst>
                  <a:ext uri="{FF2B5EF4-FFF2-40B4-BE49-F238E27FC236}">
                    <a16:creationId xmlns:a16="http://schemas.microsoft.com/office/drawing/2014/main" id="{6754E8EF-D4C1-C744-983F-BA42CE88B35B}"/>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solidFill>
                    <a:schemeClr val="tx1"/>
                  </a:solidFill>
                  <a:latin typeface="Tahoma" charset="0"/>
                  <a:ea typeface="Tahoma" charset="0"/>
                  <a:cs typeface="Tahoma" charset="0"/>
                </a:endParaRPr>
              </a:p>
            </p:txBody>
          </p:sp>
        </p:grpSp>
        <p:pic>
          <p:nvPicPr>
            <p:cNvPr id="13" name="Graphic 12" descr="Classroom outline">
              <a:extLst>
                <a:ext uri="{FF2B5EF4-FFF2-40B4-BE49-F238E27FC236}">
                  <a16:creationId xmlns:a16="http://schemas.microsoft.com/office/drawing/2014/main" id="{780AD1BB-2B07-9348-B05F-4A47BA831BAC}"/>
                </a:ext>
              </a:extLst>
            </p:cNvPr>
            <p:cNvPicPr>
              <a:picLocks noChangeAspect="1"/>
            </p:cNvPicPr>
            <p:nvPr/>
          </p:nvPicPr>
          <p:blipFill>
            <a:blip/>
            <a:stretch>
              <a:fillRect/>
            </a:stretch>
          </p:blipFill>
          <p:spPr>
            <a:xfrm>
              <a:off x="545696" y="361094"/>
              <a:ext cx="584364" cy="584364"/>
            </a:xfrm>
            <a:prstGeom prst="rect">
              <a:avLst/>
            </a:prstGeom>
          </p:spPr>
        </p:pic>
      </p:grpSp>
    </p:spTree>
    <p:extLst>
      <p:ext uri="{BB962C8B-B14F-4D97-AF65-F5344CB8AC3E}">
        <p14:creationId xmlns:p14="http://schemas.microsoft.com/office/powerpoint/2010/main" val="72359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BCAB-117C-D04B-8952-D0C1BFBA4F87}"/>
              </a:ext>
            </a:extLst>
          </p:cNvPr>
          <p:cNvSpPr>
            <a:spLocks noGrp="1"/>
          </p:cNvSpPr>
          <p:nvPr>
            <p:ph type="title"/>
          </p:nvPr>
        </p:nvSpPr>
        <p:spPr/>
        <p:txBody>
          <a:bodyPr/>
          <a:lstStyle/>
          <a:p>
            <a:r>
              <a:rPr lang="en-US" dirty="0"/>
              <a:t>What are BOGON’s</a:t>
            </a:r>
          </a:p>
        </p:txBody>
      </p:sp>
      <p:sp>
        <p:nvSpPr>
          <p:cNvPr id="3" name="Text Placeholder 2">
            <a:extLst>
              <a:ext uri="{FF2B5EF4-FFF2-40B4-BE49-F238E27FC236}">
                <a16:creationId xmlns:a16="http://schemas.microsoft.com/office/drawing/2014/main" id="{E37D2BB5-6CB8-0948-8EE1-F92DE2D6B80D}"/>
              </a:ext>
            </a:extLst>
          </p:cNvPr>
          <p:cNvSpPr>
            <a:spLocks noGrp="1"/>
          </p:cNvSpPr>
          <p:nvPr>
            <p:ph type="body" sz="quarter" idx="10"/>
          </p:nvPr>
        </p:nvSpPr>
        <p:spPr/>
        <p:txBody>
          <a:bodyPr/>
          <a:lstStyle/>
          <a:p>
            <a:r>
              <a:rPr lang="en-US" dirty="0"/>
              <a:t>BOGON’s are netblocks that should not be reachable or routable on the public internet.</a:t>
            </a:r>
          </a:p>
          <a:p>
            <a:r>
              <a:rPr lang="en-US" dirty="0"/>
              <a:t>The following are part of the Basic BOGON’s dataset:</a:t>
            </a:r>
          </a:p>
          <a:p>
            <a:pPr lvl="1"/>
            <a:r>
              <a:rPr lang="en-US" dirty="0"/>
              <a:t>RFC 1918, RFC 5735 and RFC 6598</a:t>
            </a:r>
          </a:p>
          <a:p>
            <a:pPr lvl="1"/>
            <a:r>
              <a:rPr lang="en-US" dirty="0"/>
              <a:t>IP address blocks that have not been assigned to a RIR</a:t>
            </a:r>
          </a:p>
          <a:p>
            <a:pPr marL="457063" lvl="1" indent="0">
              <a:buNone/>
            </a:pPr>
            <a:endParaRPr lang="en-US" dirty="0"/>
          </a:p>
          <a:p>
            <a:r>
              <a:rPr lang="en-US" dirty="0"/>
              <a:t>The following make up our Full BOGON’s dataset:</a:t>
            </a:r>
          </a:p>
          <a:p>
            <a:pPr lvl="1"/>
            <a:r>
              <a:rPr lang="en-US" dirty="0"/>
              <a:t>All the addresses in the Basic BOGON dataset </a:t>
            </a:r>
          </a:p>
          <a:p>
            <a:pPr lvl="1"/>
            <a:r>
              <a:rPr lang="en-US" dirty="0"/>
              <a:t>RIR address blocks that are currently not allocated or assigned</a:t>
            </a:r>
          </a:p>
          <a:p>
            <a:pPr marL="457063" lvl="1" indent="0">
              <a:buNone/>
            </a:pPr>
            <a:endParaRPr lang="en-US" dirty="0"/>
          </a:p>
        </p:txBody>
      </p:sp>
      <p:sp>
        <p:nvSpPr>
          <p:cNvPr id="4" name="Text Placeholder 3">
            <a:extLst>
              <a:ext uri="{FF2B5EF4-FFF2-40B4-BE49-F238E27FC236}">
                <a16:creationId xmlns:a16="http://schemas.microsoft.com/office/drawing/2014/main" id="{4E3A30EF-94F3-F948-922B-E2A99E2E528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2963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BCAB-117C-D04B-8952-D0C1BFBA4F87}"/>
              </a:ext>
            </a:extLst>
          </p:cNvPr>
          <p:cNvSpPr>
            <a:spLocks noGrp="1"/>
          </p:cNvSpPr>
          <p:nvPr>
            <p:ph type="title"/>
          </p:nvPr>
        </p:nvSpPr>
        <p:spPr/>
        <p:txBody>
          <a:bodyPr/>
          <a:lstStyle/>
          <a:p>
            <a:r>
              <a:rPr lang="en-US" dirty="0"/>
              <a:t>What problem are we helping to solve</a:t>
            </a:r>
          </a:p>
        </p:txBody>
      </p:sp>
      <p:sp>
        <p:nvSpPr>
          <p:cNvPr id="3" name="Text Placeholder 2">
            <a:extLst>
              <a:ext uri="{FF2B5EF4-FFF2-40B4-BE49-F238E27FC236}">
                <a16:creationId xmlns:a16="http://schemas.microsoft.com/office/drawing/2014/main" id="{E37D2BB5-6CB8-0948-8EE1-F92DE2D6B80D}"/>
              </a:ext>
            </a:extLst>
          </p:cNvPr>
          <p:cNvSpPr>
            <a:spLocks noGrp="1"/>
          </p:cNvSpPr>
          <p:nvPr>
            <p:ph type="body" sz="quarter" idx="10"/>
          </p:nvPr>
        </p:nvSpPr>
        <p:spPr/>
        <p:txBody>
          <a:bodyPr/>
          <a:lstStyle/>
          <a:p>
            <a:r>
              <a:rPr lang="en-US" dirty="0"/>
              <a:t>Internet routers that face the public internet should only forward traffic with valid IP’s</a:t>
            </a:r>
          </a:p>
          <a:p>
            <a:r>
              <a:rPr lang="en-US" dirty="0"/>
              <a:t>Manually maintaining filters (ACL’s) and keeping them updated is a time consuming and error prone task.  Cymru Bogon’s solves this.</a:t>
            </a:r>
          </a:p>
          <a:p>
            <a:r>
              <a:rPr lang="en-US" dirty="0"/>
              <a:t>We provide a unified and validated near </a:t>
            </a:r>
            <a:r>
              <a:rPr lang="en-US" dirty="0" err="1"/>
              <a:t>realtime</a:t>
            </a:r>
            <a:r>
              <a:rPr lang="en-US" dirty="0"/>
              <a:t> list of IP addresses that should NOT be reachable on the public internet.</a:t>
            </a:r>
          </a:p>
          <a:p>
            <a:r>
              <a:rPr lang="en-US" dirty="0"/>
              <a:t>We provide this via BGP, DNS, and HTTPS (</a:t>
            </a:r>
            <a:r>
              <a:rPr lang="en-US" dirty="0" err="1"/>
              <a:t>wget</a:t>
            </a:r>
            <a:r>
              <a:rPr lang="en-US" dirty="0"/>
              <a:t> txt data)</a:t>
            </a:r>
          </a:p>
        </p:txBody>
      </p:sp>
      <p:sp>
        <p:nvSpPr>
          <p:cNvPr id="4" name="Text Placeholder 3">
            <a:extLst>
              <a:ext uri="{FF2B5EF4-FFF2-40B4-BE49-F238E27FC236}">
                <a16:creationId xmlns:a16="http://schemas.microsoft.com/office/drawing/2014/main" id="{4E3A30EF-94F3-F948-922B-E2A99E2E528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1265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BCAB-117C-D04B-8952-D0C1BFBA4F87}"/>
              </a:ext>
            </a:extLst>
          </p:cNvPr>
          <p:cNvSpPr>
            <a:spLocks noGrp="1"/>
          </p:cNvSpPr>
          <p:nvPr>
            <p:ph type="title"/>
          </p:nvPr>
        </p:nvSpPr>
        <p:spPr/>
        <p:txBody>
          <a:bodyPr/>
          <a:lstStyle/>
          <a:p>
            <a:r>
              <a:rPr lang="en-US" sz="3999" dirty="0"/>
              <a:t>Requirements to signup for BOGON’s</a:t>
            </a:r>
          </a:p>
        </p:txBody>
      </p:sp>
      <p:sp>
        <p:nvSpPr>
          <p:cNvPr id="3" name="Text Placeholder 2">
            <a:extLst>
              <a:ext uri="{FF2B5EF4-FFF2-40B4-BE49-F238E27FC236}">
                <a16:creationId xmlns:a16="http://schemas.microsoft.com/office/drawing/2014/main" id="{E37D2BB5-6CB8-0948-8EE1-F92DE2D6B80D}"/>
              </a:ext>
            </a:extLst>
          </p:cNvPr>
          <p:cNvSpPr>
            <a:spLocks noGrp="1"/>
          </p:cNvSpPr>
          <p:nvPr>
            <p:ph type="body" sz="quarter" idx="10"/>
          </p:nvPr>
        </p:nvSpPr>
        <p:spPr/>
        <p:txBody>
          <a:bodyPr/>
          <a:lstStyle/>
          <a:p>
            <a:r>
              <a:rPr lang="en-US" dirty="0"/>
              <a:t>Data via HTTPS or DNS does not require any signup.</a:t>
            </a:r>
          </a:p>
          <a:p>
            <a:r>
              <a:rPr lang="en-US" dirty="0"/>
              <a:t>Data via BGP feed requires the following signup information:</a:t>
            </a:r>
          </a:p>
          <a:p>
            <a:pPr lvl="1"/>
            <a:r>
              <a:rPr lang="en-US" dirty="0"/>
              <a:t>Full Name</a:t>
            </a:r>
          </a:p>
          <a:p>
            <a:pPr lvl="1"/>
            <a:r>
              <a:rPr lang="en-US" dirty="0"/>
              <a:t>ASN and Peering IP</a:t>
            </a:r>
          </a:p>
          <a:p>
            <a:pPr lvl="1"/>
            <a:r>
              <a:rPr lang="en-US" dirty="0"/>
              <a:t>Email and Company Name</a:t>
            </a:r>
          </a:p>
          <a:p>
            <a:pPr lvl="1"/>
            <a:r>
              <a:rPr lang="en-US" dirty="0"/>
              <a:t>Router that can handle up to 250,000 prefixes and eBGP Multi-Hop</a:t>
            </a:r>
          </a:p>
        </p:txBody>
      </p:sp>
      <p:sp>
        <p:nvSpPr>
          <p:cNvPr id="4" name="Text Placeholder 3">
            <a:extLst>
              <a:ext uri="{FF2B5EF4-FFF2-40B4-BE49-F238E27FC236}">
                <a16:creationId xmlns:a16="http://schemas.microsoft.com/office/drawing/2014/main" id="{4E3A30EF-94F3-F948-922B-E2A99E2E528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6031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BCAB-117C-D04B-8952-D0C1BFBA4F87}"/>
              </a:ext>
            </a:extLst>
          </p:cNvPr>
          <p:cNvSpPr>
            <a:spLocks noGrp="1"/>
          </p:cNvSpPr>
          <p:nvPr>
            <p:ph type="title"/>
          </p:nvPr>
        </p:nvSpPr>
        <p:spPr/>
        <p:txBody>
          <a:bodyPr/>
          <a:lstStyle/>
          <a:p>
            <a:r>
              <a:rPr lang="en-US" sz="3999" dirty="0"/>
              <a:t>How to signup for BOGON’s service</a:t>
            </a:r>
          </a:p>
        </p:txBody>
      </p:sp>
      <p:sp>
        <p:nvSpPr>
          <p:cNvPr id="3" name="Text Placeholder 2">
            <a:extLst>
              <a:ext uri="{FF2B5EF4-FFF2-40B4-BE49-F238E27FC236}">
                <a16:creationId xmlns:a16="http://schemas.microsoft.com/office/drawing/2014/main" id="{E37D2BB5-6CB8-0948-8EE1-F92DE2D6B80D}"/>
              </a:ext>
            </a:extLst>
          </p:cNvPr>
          <p:cNvSpPr>
            <a:spLocks noGrp="1"/>
          </p:cNvSpPr>
          <p:nvPr>
            <p:ph type="body" sz="quarter" idx="10"/>
          </p:nvPr>
        </p:nvSpPr>
        <p:spPr/>
        <p:txBody>
          <a:bodyPr/>
          <a:lstStyle/>
          <a:p>
            <a:r>
              <a:rPr lang="en-US" dirty="0"/>
              <a:t>For the BGP feed </a:t>
            </a:r>
            <a:r>
              <a:rPr lang="en-US" dirty="0" err="1"/>
              <a:t>goto</a:t>
            </a:r>
            <a:r>
              <a:rPr lang="en-US" dirty="0"/>
              <a:t> the following link and complete the form</a:t>
            </a:r>
          </a:p>
          <a:p>
            <a:pPr marL="0" indent="0" algn="ctr">
              <a:buNone/>
            </a:pPr>
            <a:r>
              <a:rPr lang="en-US" sz="2399" dirty="0">
                <a:hlinkClick r:id="rId2"/>
              </a:rPr>
              <a:t>https://www.team-cymru.com/bogon-networks</a:t>
            </a:r>
            <a:endParaRPr lang="en-US" sz="2399" dirty="0"/>
          </a:p>
          <a:p>
            <a:r>
              <a:rPr lang="en-US" sz="2399" dirty="0"/>
              <a:t>You will need your complete name, company name, email address</a:t>
            </a:r>
          </a:p>
          <a:p>
            <a:r>
              <a:rPr lang="en-US" sz="2399" dirty="0"/>
              <a:t>You will also need your public ASN and the IP address you wish to peer with.</a:t>
            </a:r>
          </a:p>
          <a:p>
            <a:r>
              <a:rPr lang="en-US" sz="2399" dirty="0"/>
              <a:t>Once you submit this information, our staff will review and validate the information. If everything is in order you will get an email with the BGP peering details.</a:t>
            </a:r>
          </a:p>
        </p:txBody>
      </p:sp>
      <p:sp>
        <p:nvSpPr>
          <p:cNvPr id="4" name="Text Placeholder 3">
            <a:extLst>
              <a:ext uri="{FF2B5EF4-FFF2-40B4-BE49-F238E27FC236}">
                <a16:creationId xmlns:a16="http://schemas.microsoft.com/office/drawing/2014/main" id="{4E3A30EF-94F3-F948-922B-E2A99E2E528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8658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BCAB-117C-D04B-8952-D0C1BFBA4F87}"/>
              </a:ext>
            </a:extLst>
          </p:cNvPr>
          <p:cNvSpPr>
            <a:spLocks noGrp="1"/>
          </p:cNvSpPr>
          <p:nvPr>
            <p:ph type="title"/>
          </p:nvPr>
        </p:nvSpPr>
        <p:spPr>
          <a:xfrm>
            <a:off x="912813" y="462418"/>
            <a:ext cx="10363200" cy="836187"/>
          </a:xfrm>
        </p:spPr>
        <p:txBody>
          <a:bodyPr/>
          <a:lstStyle/>
          <a:p>
            <a:r>
              <a:rPr lang="en-US" sz="3999" dirty="0"/>
              <a:t>How to implement BOGON’s in your network</a:t>
            </a:r>
          </a:p>
        </p:txBody>
      </p:sp>
      <p:sp>
        <p:nvSpPr>
          <p:cNvPr id="3" name="Text Placeholder 2">
            <a:extLst>
              <a:ext uri="{FF2B5EF4-FFF2-40B4-BE49-F238E27FC236}">
                <a16:creationId xmlns:a16="http://schemas.microsoft.com/office/drawing/2014/main" id="{E37D2BB5-6CB8-0948-8EE1-F92DE2D6B80D}"/>
              </a:ext>
            </a:extLst>
          </p:cNvPr>
          <p:cNvSpPr>
            <a:spLocks noGrp="1"/>
          </p:cNvSpPr>
          <p:nvPr>
            <p:ph type="body" sz="quarter" idx="10"/>
          </p:nvPr>
        </p:nvSpPr>
        <p:spPr/>
        <p:txBody>
          <a:bodyPr/>
          <a:lstStyle/>
          <a:p>
            <a:r>
              <a:rPr lang="en-US" dirty="0"/>
              <a:t>Implementing BOGON’s in your network is pretty straight forward.</a:t>
            </a:r>
          </a:p>
          <a:p>
            <a:r>
              <a:rPr lang="en-US" dirty="0"/>
              <a:t>For HTTPS / DNS methods you will need to integrate these queries into your existing tools.  The specifics are ICB</a:t>
            </a:r>
          </a:p>
          <a:p>
            <a:r>
              <a:rPr lang="en-US" dirty="0"/>
              <a:t>For BGP integration, you will create a BGP neighbor session on your router and setup a route-map or prefix filter that tags the incoming route announcements so those routes </a:t>
            </a:r>
            <a:r>
              <a:rPr lang="en-US" dirty="0" err="1"/>
              <a:t>goto</a:t>
            </a:r>
            <a:r>
              <a:rPr lang="en-US" dirty="0"/>
              <a:t> /dev/</a:t>
            </a:r>
            <a:r>
              <a:rPr lang="en-US" dirty="0" err="1"/>
              <a:t>nul</a:t>
            </a:r>
            <a:endParaRPr lang="en-US" dirty="0"/>
          </a:p>
          <a:p>
            <a:r>
              <a:rPr lang="en-US" dirty="0"/>
              <a:t>We have lots of examples available on our web site.</a:t>
            </a:r>
          </a:p>
        </p:txBody>
      </p:sp>
      <p:sp>
        <p:nvSpPr>
          <p:cNvPr id="4" name="Text Placeholder 3">
            <a:extLst>
              <a:ext uri="{FF2B5EF4-FFF2-40B4-BE49-F238E27FC236}">
                <a16:creationId xmlns:a16="http://schemas.microsoft.com/office/drawing/2014/main" id="{4E3A30EF-94F3-F948-922B-E2A99E2E528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5660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7D2BB5-6CB8-0948-8EE1-F92DE2D6B80D}"/>
              </a:ext>
            </a:extLst>
          </p:cNvPr>
          <p:cNvSpPr>
            <a:spLocks noGrp="1"/>
          </p:cNvSpPr>
          <p:nvPr>
            <p:ph type="body" sz="quarter" idx="10"/>
          </p:nvPr>
        </p:nvSpPr>
        <p:spPr/>
        <p:txBody>
          <a:bodyPr anchor="ctr"/>
          <a:lstStyle/>
          <a:p>
            <a:pPr marL="0" indent="0" algn="ctr">
              <a:buNone/>
            </a:pPr>
            <a:r>
              <a:rPr lang="en-US" dirty="0"/>
              <a:t>QUESTIONS ?</a:t>
            </a:r>
          </a:p>
        </p:txBody>
      </p:sp>
      <p:sp>
        <p:nvSpPr>
          <p:cNvPr id="4" name="Text Placeholder 3">
            <a:extLst>
              <a:ext uri="{FF2B5EF4-FFF2-40B4-BE49-F238E27FC236}">
                <a16:creationId xmlns:a16="http://schemas.microsoft.com/office/drawing/2014/main" id="{4E3A30EF-94F3-F948-922B-E2A99E2E528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4557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CB3533-B1AD-6F40-A070-1A80874F45BB}"/>
              </a:ext>
            </a:extLst>
          </p:cNvPr>
          <p:cNvSpPr>
            <a:spLocks noGrp="1"/>
          </p:cNvSpPr>
          <p:nvPr>
            <p:ph sz="quarter" idx="12"/>
          </p:nvPr>
        </p:nvSpPr>
        <p:spPr>
          <a:xfrm>
            <a:off x="914162" y="2358247"/>
            <a:ext cx="10360501" cy="1070754"/>
          </a:xfrm>
        </p:spPr>
        <p:txBody>
          <a:bodyPr anchor="ctr">
            <a:normAutofit fontScale="85000" lnSpcReduction="20000"/>
          </a:bodyPr>
          <a:lstStyle/>
          <a:p>
            <a:pPr algn="ctr"/>
            <a:r>
              <a:rPr lang="en-US" sz="4399" dirty="0"/>
              <a:t>NIMBUS™</a:t>
            </a:r>
          </a:p>
          <a:p>
            <a:pPr algn="ctr"/>
            <a:r>
              <a:rPr lang="en-US" sz="4399" dirty="0"/>
              <a:t>Network Threat Intelligence</a:t>
            </a:r>
          </a:p>
        </p:txBody>
      </p:sp>
      <p:sp>
        <p:nvSpPr>
          <p:cNvPr id="5" name="Slide Number Placeholder 4">
            <a:extLst>
              <a:ext uri="{FF2B5EF4-FFF2-40B4-BE49-F238E27FC236}">
                <a16:creationId xmlns:a16="http://schemas.microsoft.com/office/drawing/2014/main" id="{E88B35B8-331F-9D45-8AA2-F86F16F2EA22}"/>
              </a:ext>
            </a:extLst>
          </p:cNvPr>
          <p:cNvSpPr>
            <a:spLocks noGrp="1"/>
          </p:cNvSpPr>
          <p:nvPr>
            <p:ph type="sldNum" sz="quarter" idx="4"/>
          </p:nvPr>
        </p:nvSpPr>
        <p:spPr/>
        <p:txBody>
          <a:bodyPr/>
          <a:lstStyle/>
          <a:p>
            <a:fld id="{ED025EC6-12F2-BD4E-AD65-43BFB58C3D8F}" type="slidenum">
              <a:rPr lang="en-US" smtClean="0"/>
              <a:pPr/>
              <a:t>17</a:t>
            </a:fld>
            <a:endParaRPr lang="en-US"/>
          </a:p>
        </p:txBody>
      </p:sp>
      <p:sp>
        <p:nvSpPr>
          <p:cNvPr id="6" name="Text Placeholder 5">
            <a:extLst>
              <a:ext uri="{FF2B5EF4-FFF2-40B4-BE49-F238E27FC236}">
                <a16:creationId xmlns:a16="http://schemas.microsoft.com/office/drawing/2014/main" id="{FBE3B1C1-1516-F24C-BF3A-05909F473F3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4420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C2DA-BED7-D54C-8DBC-0AEAA1306CEE}"/>
              </a:ext>
            </a:extLst>
          </p:cNvPr>
          <p:cNvSpPr>
            <a:spLocks noGrp="1"/>
          </p:cNvSpPr>
          <p:nvPr>
            <p:ph type="title"/>
          </p:nvPr>
        </p:nvSpPr>
        <p:spPr>
          <a:xfrm>
            <a:off x="2497119" y="47498"/>
            <a:ext cx="6358824" cy="836187"/>
          </a:xfrm>
        </p:spPr>
        <p:txBody>
          <a:bodyPr/>
          <a:lstStyle/>
          <a:p>
            <a:r>
              <a:rPr lang="en-US" sz="3199" spc="300" dirty="0">
                <a:latin typeface="Constantia" panose="02030602050306030303" pitchFamily="18" charset="0"/>
              </a:rPr>
              <a:t>NIMBUS™ Module Overview</a:t>
            </a:r>
          </a:p>
        </p:txBody>
      </p:sp>
      <p:sp>
        <p:nvSpPr>
          <p:cNvPr id="3" name="Text Placeholder 2">
            <a:extLst>
              <a:ext uri="{FF2B5EF4-FFF2-40B4-BE49-F238E27FC236}">
                <a16:creationId xmlns:a16="http://schemas.microsoft.com/office/drawing/2014/main" id="{6F3E4A67-D1C6-324C-98DA-078A0F478F76}"/>
              </a:ext>
            </a:extLst>
          </p:cNvPr>
          <p:cNvSpPr>
            <a:spLocks noGrp="1"/>
          </p:cNvSpPr>
          <p:nvPr>
            <p:ph type="body" sz="quarter" idx="10"/>
          </p:nvPr>
        </p:nvSpPr>
        <p:spPr>
          <a:xfrm>
            <a:off x="914162" y="1549047"/>
            <a:ext cx="10360501" cy="3467016"/>
          </a:xfrm>
        </p:spPr>
        <p:txBody>
          <a:bodyPr/>
          <a:lstStyle/>
          <a:p>
            <a:r>
              <a:rPr lang="en-US" sz="2399" dirty="0"/>
              <a:t>What is NIMBUS?</a:t>
            </a:r>
          </a:p>
          <a:p>
            <a:r>
              <a:rPr lang="en-US" sz="2399" dirty="0"/>
              <a:t>What problem(s) are we helping to solve ?</a:t>
            </a:r>
          </a:p>
          <a:p>
            <a:r>
              <a:rPr lang="en-US" sz="2399" dirty="0"/>
              <a:t>Requirements to signup for the NIMBUS Service.</a:t>
            </a:r>
          </a:p>
          <a:p>
            <a:r>
              <a:rPr lang="en-US" sz="2399" dirty="0"/>
              <a:t>How to signup for the NIMBUS Service.</a:t>
            </a:r>
          </a:p>
          <a:p>
            <a:r>
              <a:rPr lang="en-US" sz="2399" dirty="0"/>
              <a:t>How to </a:t>
            </a:r>
            <a:r>
              <a:rPr lang="en-US" sz="2399"/>
              <a:t>implement NIMBUS </a:t>
            </a:r>
            <a:r>
              <a:rPr lang="en-US" sz="2399" dirty="0"/>
              <a:t>Service on your network.</a:t>
            </a:r>
          </a:p>
          <a:p>
            <a:r>
              <a:rPr lang="en-US" sz="2399" dirty="0"/>
              <a:t>Questions ?</a:t>
            </a:r>
          </a:p>
          <a:p>
            <a:endParaRPr lang="en-US" sz="2399" dirty="0"/>
          </a:p>
          <a:p>
            <a:endParaRPr lang="en-US" dirty="0"/>
          </a:p>
        </p:txBody>
      </p:sp>
      <p:sp>
        <p:nvSpPr>
          <p:cNvPr id="4" name="Slide Number Placeholder 3">
            <a:extLst>
              <a:ext uri="{FF2B5EF4-FFF2-40B4-BE49-F238E27FC236}">
                <a16:creationId xmlns:a16="http://schemas.microsoft.com/office/drawing/2014/main" id="{6FF528BA-9D0B-7D4D-AE60-8C7EAEE81640}"/>
              </a:ext>
            </a:extLst>
          </p:cNvPr>
          <p:cNvSpPr>
            <a:spLocks noGrp="1"/>
          </p:cNvSpPr>
          <p:nvPr>
            <p:ph type="sldNum" sz="quarter" idx="4"/>
          </p:nvPr>
        </p:nvSpPr>
        <p:spPr/>
        <p:txBody>
          <a:bodyPr/>
          <a:lstStyle/>
          <a:p>
            <a:fld id="{ED025EC6-12F2-BD4E-AD65-43BFB58C3D8F}" type="slidenum">
              <a:rPr lang="en-US" smtClean="0"/>
              <a:pPr/>
              <a:t>18</a:t>
            </a:fld>
            <a:endParaRPr lang="en-US"/>
          </a:p>
        </p:txBody>
      </p:sp>
    </p:spTree>
    <p:extLst>
      <p:ext uri="{BB962C8B-B14F-4D97-AF65-F5344CB8AC3E}">
        <p14:creationId xmlns:p14="http://schemas.microsoft.com/office/powerpoint/2010/main" val="3531346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6DF-7BF8-F340-B0AF-9765E2F10D2D}"/>
              </a:ext>
            </a:extLst>
          </p:cNvPr>
          <p:cNvSpPr>
            <a:spLocks noGrp="1"/>
          </p:cNvSpPr>
          <p:nvPr>
            <p:ph type="title"/>
          </p:nvPr>
        </p:nvSpPr>
        <p:spPr/>
        <p:txBody>
          <a:bodyPr/>
          <a:lstStyle/>
          <a:p>
            <a:r>
              <a:rPr lang="en-US" dirty="0"/>
              <a:t>What is NIMBUS™</a:t>
            </a:r>
          </a:p>
        </p:txBody>
      </p:sp>
      <p:sp>
        <p:nvSpPr>
          <p:cNvPr id="3" name="Text Placeholder 2">
            <a:extLst>
              <a:ext uri="{FF2B5EF4-FFF2-40B4-BE49-F238E27FC236}">
                <a16:creationId xmlns:a16="http://schemas.microsoft.com/office/drawing/2014/main" id="{5B29D73C-0AC4-4B47-BCE2-1B0D3D8C57E2}"/>
              </a:ext>
            </a:extLst>
          </p:cNvPr>
          <p:cNvSpPr>
            <a:spLocks noGrp="1"/>
          </p:cNvSpPr>
          <p:nvPr>
            <p:ph type="body" sz="quarter" idx="10"/>
          </p:nvPr>
        </p:nvSpPr>
        <p:spPr/>
        <p:txBody>
          <a:bodyPr/>
          <a:lstStyle/>
          <a:p>
            <a:r>
              <a:rPr lang="en-US" dirty="0"/>
              <a:t>NIMBUS is Team Cymru’s ISP and Hosting Company focused Threat Intelligence system.</a:t>
            </a:r>
          </a:p>
          <a:p>
            <a:r>
              <a:rPr lang="en-US" dirty="0"/>
              <a:t>We take our unique and one of a kind IP reputation data and automatically correlate it with your network flows.</a:t>
            </a:r>
          </a:p>
          <a:p>
            <a:r>
              <a:rPr lang="en-US" dirty="0"/>
              <a:t>This then enables us to tell you about malicious traffic on your network.</a:t>
            </a:r>
          </a:p>
          <a:p>
            <a:pPr marL="0" indent="0" algn="ctr">
              <a:buNone/>
            </a:pPr>
            <a:r>
              <a:rPr lang="en-US" sz="2399" dirty="0">
                <a:hlinkClick r:id="rId2"/>
              </a:rPr>
              <a:t>https://www.team-cymru.com/nimbus-threat-monitor</a:t>
            </a:r>
            <a:endParaRPr lang="en-US" sz="2399" dirty="0"/>
          </a:p>
          <a:p>
            <a:pPr marL="0" indent="0" algn="ctr">
              <a:buNone/>
            </a:pPr>
            <a:endParaRPr lang="en-US" sz="2399" dirty="0"/>
          </a:p>
        </p:txBody>
      </p:sp>
      <p:sp>
        <p:nvSpPr>
          <p:cNvPr id="4" name="Text Placeholder 3">
            <a:extLst>
              <a:ext uri="{FF2B5EF4-FFF2-40B4-BE49-F238E27FC236}">
                <a16:creationId xmlns:a16="http://schemas.microsoft.com/office/drawing/2014/main" id="{7C0E3DB2-7959-E84C-841E-2105D544871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964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B5CCAC-8390-EE45-8E09-EA9EEDF50A7F}"/>
              </a:ext>
            </a:extLst>
          </p:cNvPr>
          <p:cNvSpPr>
            <a:spLocks noGrp="1"/>
          </p:cNvSpPr>
          <p:nvPr>
            <p:ph type="sldNum" sz="quarter" idx="4"/>
          </p:nvPr>
        </p:nvSpPr>
        <p:spPr/>
        <p:txBody>
          <a:bodyPr/>
          <a:lstStyle/>
          <a:p>
            <a:fld id="{ED025EC6-12F2-BD4E-AD65-43BFB58C3D8F}" type="slidenum">
              <a:rPr lang="en-US" smtClean="0"/>
              <a:pPr/>
              <a:t>2</a:t>
            </a:fld>
            <a:endParaRPr lang="en-US"/>
          </a:p>
        </p:txBody>
      </p:sp>
      <p:sp>
        <p:nvSpPr>
          <p:cNvPr id="9" name="TextBox 8">
            <a:extLst>
              <a:ext uri="{FF2B5EF4-FFF2-40B4-BE49-F238E27FC236}">
                <a16:creationId xmlns:a16="http://schemas.microsoft.com/office/drawing/2014/main" id="{E773063F-8D79-D74A-92E1-8AE988ABAF78}"/>
              </a:ext>
            </a:extLst>
          </p:cNvPr>
          <p:cNvSpPr txBox="1"/>
          <p:nvPr/>
        </p:nvSpPr>
        <p:spPr>
          <a:xfrm rot="16200000">
            <a:off x="-1500906" y="2335303"/>
            <a:ext cx="5397953" cy="1631216"/>
          </a:xfrm>
          <a:prstGeom prst="rect">
            <a:avLst/>
          </a:prstGeom>
          <a:noFill/>
        </p:spPr>
        <p:txBody>
          <a:bodyPr wrap="square" rtlCol="0">
            <a:spAutoFit/>
          </a:bodyPr>
          <a:lstStyle/>
          <a:p>
            <a:r>
              <a:rPr lang="en-US" sz="10000" dirty="0"/>
              <a:t>AGENDA</a:t>
            </a:r>
          </a:p>
        </p:txBody>
      </p:sp>
      <p:sp>
        <p:nvSpPr>
          <p:cNvPr id="10" name="Rectangle 9">
            <a:extLst>
              <a:ext uri="{FF2B5EF4-FFF2-40B4-BE49-F238E27FC236}">
                <a16:creationId xmlns:a16="http://schemas.microsoft.com/office/drawing/2014/main" id="{4B7AF799-B3DE-EA43-B70C-739FB208BF3D}"/>
              </a:ext>
            </a:extLst>
          </p:cNvPr>
          <p:cNvSpPr/>
          <p:nvPr/>
        </p:nvSpPr>
        <p:spPr>
          <a:xfrm>
            <a:off x="1894761" y="534493"/>
            <a:ext cx="45719" cy="523283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66" name="Rectangle 65">
            <a:extLst>
              <a:ext uri="{FF2B5EF4-FFF2-40B4-BE49-F238E27FC236}">
                <a16:creationId xmlns:a16="http://schemas.microsoft.com/office/drawing/2014/main" id="{FB5D4EFB-DFEB-1C46-9F60-C01632F8F8D0}"/>
              </a:ext>
            </a:extLst>
          </p:cNvPr>
          <p:cNvSpPr/>
          <p:nvPr/>
        </p:nvSpPr>
        <p:spPr>
          <a:xfrm>
            <a:off x="3330234" y="390582"/>
            <a:ext cx="2031325" cy="461665"/>
          </a:xfrm>
          <a:prstGeom prst="rect">
            <a:avLst/>
          </a:prstGeom>
        </p:spPr>
        <p:txBody>
          <a:bodyPr wrap="none">
            <a:spAutoFit/>
          </a:bodyPr>
          <a:lstStyle/>
          <a:p>
            <a:r>
              <a:rPr lang="en-US" spc="300" dirty="0"/>
              <a:t>			</a:t>
            </a:r>
          </a:p>
        </p:txBody>
      </p:sp>
      <p:sp>
        <p:nvSpPr>
          <p:cNvPr id="67" name="Rectangle 66">
            <a:extLst>
              <a:ext uri="{FF2B5EF4-FFF2-40B4-BE49-F238E27FC236}">
                <a16:creationId xmlns:a16="http://schemas.microsoft.com/office/drawing/2014/main" id="{CAF4438D-112C-5547-8008-792E671D2793}"/>
              </a:ext>
            </a:extLst>
          </p:cNvPr>
          <p:cNvSpPr/>
          <p:nvPr/>
        </p:nvSpPr>
        <p:spPr>
          <a:xfrm>
            <a:off x="3267241" y="1728319"/>
            <a:ext cx="2031325" cy="461665"/>
          </a:xfrm>
          <a:prstGeom prst="rect">
            <a:avLst/>
          </a:prstGeom>
        </p:spPr>
        <p:txBody>
          <a:bodyPr wrap="none">
            <a:spAutoFit/>
          </a:bodyPr>
          <a:lstStyle/>
          <a:p>
            <a:pPr lvl="2"/>
            <a:r>
              <a:rPr lang="en-US" spc="300" dirty="0"/>
              <a:t>	</a:t>
            </a:r>
          </a:p>
        </p:txBody>
      </p:sp>
      <p:sp>
        <p:nvSpPr>
          <p:cNvPr id="71" name="Rectangle 70">
            <a:extLst>
              <a:ext uri="{FF2B5EF4-FFF2-40B4-BE49-F238E27FC236}">
                <a16:creationId xmlns:a16="http://schemas.microsoft.com/office/drawing/2014/main" id="{B9C3ADA5-219D-B046-AAE1-D1A6FA1F6EA5}"/>
              </a:ext>
            </a:extLst>
          </p:cNvPr>
          <p:cNvSpPr/>
          <p:nvPr/>
        </p:nvSpPr>
        <p:spPr>
          <a:xfrm>
            <a:off x="6054811" y="400252"/>
            <a:ext cx="4867184" cy="461665"/>
          </a:xfrm>
          <a:prstGeom prst="rect">
            <a:avLst/>
          </a:prstGeom>
        </p:spPr>
        <p:txBody>
          <a:bodyPr wrap="square">
            <a:spAutoFit/>
          </a:bodyPr>
          <a:lstStyle/>
          <a:p>
            <a:pPr algn="ctr"/>
            <a:r>
              <a:rPr lang="en-US" dirty="0">
                <a:solidFill>
                  <a:srgbClr val="BFBFBF"/>
                </a:solidFill>
              </a:rPr>
              <a:t>Introductions</a:t>
            </a:r>
            <a:endParaRPr lang="en-US" spc="300" dirty="0">
              <a:solidFill>
                <a:srgbClr val="BFBFBF"/>
              </a:solidFill>
            </a:endParaRPr>
          </a:p>
        </p:txBody>
      </p:sp>
      <p:sp>
        <p:nvSpPr>
          <p:cNvPr id="72" name="Rectangle 71">
            <a:extLst>
              <a:ext uri="{FF2B5EF4-FFF2-40B4-BE49-F238E27FC236}">
                <a16:creationId xmlns:a16="http://schemas.microsoft.com/office/drawing/2014/main" id="{A529B2AC-8B69-774B-8551-DF6701246A13}"/>
              </a:ext>
            </a:extLst>
          </p:cNvPr>
          <p:cNvSpPr/>
          <p:nvPr/>
        </p:nvSpPr>
        <p:spPr>
          <a:xfrm>
            <a:off x="6054811" y="1478666"/>
            <a:ext cx="4867186" cy="461665"/>
          </a:xfrm>
          <a:prstGeom prst="rect">
            <a:avLst/>
          </a:prstGeom>
        </p:spPr>
        <p:txBody>
          <a:bodyPr wrap="square">
            <a:spAutoFit/>
          </a:bodyPr>
          <a:lstStyle/>
          <a:p>
            <a:pPr algn="ctr"/>
            <a:r>
              <a:rPr lang="en-US" dirty="0">
                <a:solidFill>
                  <a:srgbClr val="BFBFBF"/>
                </a:solidFill>
              </a:rPr>
              <a:t>Overview of Community Services</a:t>
            </a:r>
          </a:p>
        </p:txBody>
      </p:sp>
      <p:sp>
        <p:nvSpPr>
          <p:cNvPr id="73" name="Rectangle 72">
            <a:extLst>
              <a:ext uri="{FF2B5EF4-FFF2-40B4-BE49-F238E27FC236}">
                <a16:creationId xmlns:a16="http://schemas.microsoft.com/office/drawing/2014/main" id="{2B7B3A22-C625-144B-8758-2E121E409B2B}"/>
              </a:ext>
            </a:extLst>
          </p:cNvPr>
          <p:cNvSpPr/>
          <p:nvPr/>
        </p:nvSpPr>
        <p:spPr>
          <a:xfrm>
            <a:off x="6054811" y="2017873"/>
            <a:ext cx="4867187" cy="461665"/>
          </a:xfrm>
          <a:prstGeom prst="rect">
            <a:avLst/>
          </a:prstGeom>
        </p:spPr>
        <p:txBody>
          <a:bodyPr wrap="square">
            <a:spAutoFit/>
          </a:bodyPr>
          <a:lstStyle/>
          <a:p>
            <a:pPr algn="ctr"/>
            <a:r>
              <a:rPr lang="en-US" dirty="0">
                <a:solidFill>
                  <a:srgbClr val="BFBFBF"/>
                </a:solidFill>
              </a:rPr>
              <a:t>Bogons</a:t>
            </a:r>
          </a:p>
        </p:txBody>
      </p:sp>
      <p:sp>
        <p:nvSpPr>
          <p:cNvPr id="74" name="Rectangle 73">
            <a:extLst>
              <a:ext uri="{FF2B5EF4-FFF2-40B4-BE49-F238E27FC236}">
                <a16:creationId xmlns:a16="http://schemas.microsoft.com/office/drawing/2014/main" id="{E066903F-3FF1-9848-B6E6-09469D4AC9B1}"/>
              </a:ext>
            </a:extLst>
          </p:cNvPr>
          <p:cNvSpPr/>
          <p:nvPr/>
        </p:nvSpPr>
        <p:spPr>
          <a:xfrm>
            <a:off x="6054811" y="2557080"/>
            <a:ext cx="4867186" cy="461665"/>
          </a:xfrm>
          <a:prstGeom prst="rect">
            <a:avLst/>
          </a:prstGeom>
        </p:spPr>
        <p:txBody>
          <a:bodyPr wrap="square">
            <a:spAutoFit/>
          </a:bodyPr>
          <a:lstStyle/>
          <a:p>
            <a:pPr algn="ctr"/>
            <a:r>
              <a:rPr lang="en-US" dirty="0">
                <a:solidFill>
                  <a:srgbClr val="BFBFBF"/>
                </a:solidFill>
              </a:rPr>
              <a:t>UTRS™ (DDOS mitigation service)</a:t>
            </a:r>
          </a:p>
        </p:txBody>
      </p:sp>
      <p:sp>
        <p:nvSpPr>
          <p:cNvPr id="64" name="Rectangle 63">
            <a:extLst>
              <a:ext uri="{FF2B5EF4-FFF2-40B4-BE49-F238E27FC236}">
                <a16:creationId xmlns:a16="http://schemas.microsoft.com/office/drawing/2014/main" id="{C9E8C1E0-DD5F-B644-B37F-3F4E131EDC00}"/>
              </a:ext>
            </a:extLst>
          </p:cNvPr>
          <p:cNvSpPr/>
          <p:nvPr/>
        </p:nvSpPr>
        <p:spPr>
          <a:xfrm>
            <a:off x="2563970" y="0"/>
            <a:ext cx="45719" cy="672147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grpSp>
        <p:nvGrpSpPr>
          <p:cNvPr id="76" name="Group 75">
            <a:extLst>
              <a:ext uri="{FF2B5EF4-FFF2-40B4-BE49-F238E27FC236}">
                <a16:creationId xmlns:a16="http://schemas.microsoft.com/office/drawing/2014/main" id="{2EF7735D-E369-A54C-864B-99DF6F065674}"/>
              </a:ext>
            </a:extLst>
          </p:cNvPr>
          <p:cNvGrpSpPr/>
          <p:nvPr/>
        </p:nvGrpSpPr>
        <p:grpSpPr>
          <a:xfrm>
            <a:off x="2147506" y="158802"/>
            <a:ext cx="878647" cy="925224"/>
            <a:chOff x="2157151" y="158803"/>
            <a:chExt cx="878647" cy="925224"/>
          </a:xfrm>
        </p:grpSpPr>
        <p:sp>
          <p:nvSpPr>
            <p:cNvPr id="56" name="Oval 55">
              <a:extLst>
                <a:ext uri="{FF2B5EF4-FFF2-40B4-BE49-F238E27FC236}">
                  <a16:creationId xmlns:a16="http://schemas.microsoft.com/office/drawing/2014/main" id="{1E9457A7-726B-374A-9E3E-374AC6CA8E58}"/>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57" name="Donut 56">
              <a:extLst>
                <a:ext uri="{FF2B5EF4-FFF2-40B4-BE49-F238E27FC236}">
                  <a16:creationId xmlns:a16="http://schemas.microsoft.com/office/drawing/2014/main" id="{0546FAC8-25A5-4C4E-8D9C-0823465EAF02}"/>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grpSp>
        <p:nvGrpSpPr>
          <p:cNvPr id="77" name="Group 76">
            <a:extLst>
              <a:ext uri="{FF2B5EF4-FFF2-40B4-BE49-F238E27FC236}">
                <a16:creationId xmlns:a16="http://schemas.microsoft.com/office/drawing/2014/main" id="{EE32AA4D-777D-C648-979D-EDF0965BFBD3}"/>
              </a:ext>
            </a:extLst>
          </p:cNvPr>
          <p:cNvGrpSpPr/>
          <p:nvPr/>
        </p:nvGrpSpPr>
        <p:grpSpPr>
          <a:xfrm>
            <a:off x="2147506" y="1465920"/>
            <a:ext cx="878647" cy="925224"/>
            <a:chOff x="2157151" y="158803"/>
            <a:chExt cx="878647" cy="925224"/>
          </a:xfrm>
        </p:grpSpPr>
        <p:sp>
          <p:nvSpPr>
            <p:cNvPr id="78" name="Oval 77">
              <a:extLst>
                <a:ext uri="{FF2B5EF4-FFF2-40B4-BE49-F238E27FC236}">
                  <a16:creationId xmlns:a16="http://schemas.microsoft.com/office/drawing/2014/main" id="{2F897231-FB30-0F4C-8FD8-1975A7B98A15}"/>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79" name="Donut 78">
              <a:extLst>
                <a:ext uri="{FF2B5EF4-FFF2-40B4-BE49-F238E27FC236}">
                  <a16:creationId xmlns:a16="http://schemas.microsoft.com/office/drawing/2014/main" id="{0EC04184-B3A5-6343-ACBB-CCD2D2F2525F}"/>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grpSp>
        <p:nvGrpSpPr>
          <p:cNvPr id="80" name="Group 79">
            <a:extLst>
              <a:ext uri="{FF2B5EF4-FFF2-40B4-BE49-F238E27FC236}">
                <a16:creationId xmlns:a16="http://schemas.microsoft.com/office/drawing/2014/main" id="{4667D063-30DD-4245-B9C1-EA90089FEE5F}"/>
              </a:ext>
            </a:extLst>
          </p:cNvPr>
          <p:cNvGrpSpPr/>
          <p:nvPr/>
        </p:nvGrpSpPr>
        <p:grpSpPr>
          <a:xfrm>
            <a:off x="2147506" y="2773038"/>
            <a:ext cx="878647" cy="925224"/>
            <a:chOff x="2157151" y="158803"/>
            <a:chExt cx="878647" cy="925224"/>
          </a:xfrm>
        </p:grpSpPr>
        <p:sp>
          <p:nvSpPr>
            <p:cNvPr id="81" name="Oval 80">
              <a:extLst>
                <a:ext uri="{FF2B5EF4-FFF2-40B4-BE49-F238E27FC236}">
                  <a16:creationId xmlns:a16="http://schemas.microsoft.com/office/drawing/2014/main" id="{B63C46F9-3705-5C40-8360-9050CE732C84}"/>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82" name="Donut 81">
              <a:extLst>
                <a:ext uri="{FF2B5EF4-FFF2-40B4-BE49-F238E27FC236}">
                  <a16:creationId xmlns:a16="http://schemas.microsoft.com/office/drawing/2014/main" id="{F75D101C-38DF-DA43-A9BD-802F223923D1}"/>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grpSp>
        <p:nvGrpSpPr>
          <p:cNvPr id="86" name="Group 85">
            <a:extLst>
              <a:ext uri="{FF2B5EF4-FFF2-40B4-BE49-F238E27FC236}">
                <a16:creationId xmlns:a16="http://schemas.microsoft.com/office/drawing/2014/main" id="{9D545930-F4DE-8742-905A-D255325D6ABA}"/>
              </a:ext>
            </a:extLst>
          </p:cNvPr>
          <p:cNvGrpSpPr/>
          <p:nvPr/>
        </p:nvGrpSpPr>
        <p:grpSpPr>
          <a:xfrm>
            <a:off x="2147506" y="4080156"/>
            <a:ext cx="878647" cy="925224"/>
            <a:chOff x="2157151" y="158803"/>
            <a:chExt cx="878647" cy="925224"/>
          </a:xfrm>
        </p:grpSpPr>
        <p:sp>
          <p:nvSpPr>
            <p:cNvPr id="87" name="Oval 86">
              <a:extLst>
                <a:ext uri="{FF2B5EF4-FFF2-40B4-BE49-F238E27FC236}">
                  <a16:creationId xmlns:a16="http://schemas.microsoft.com/office/drawing/2014/main" id="{6785F6E6-DA3B-AF4A-A72E-7A70ACFA6340}"/>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88" name="Donut 87">
              <a:extLst>
                <a:ext uri="{FF2B5EF4-FFF2-40B4-BE49-F238E27FC236}">
                  <a16:creationId xmlns:a16="http://schemas.microsoft.com/office/drawing/2014/main" id="{4FDDC790-7F1D-9241-8779-27ACDD8DA7B5}"/>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pic>
        <p:nvPicPr>
          <p:cNvPr id="95" name="Graphic 94" descr="Upload outline">
            <a:extLst>
              <a:ext uri="{FF2B5EF4-FFF2-40B4-BE49-F238E27FC236}">
                <a16:creationId xmlns:a16="http://schemas.microsoft.com/office/drawing/2014/main" id="{44D5C71F-F63B-BB47-A777-F8AAFCEE4408}"/>
              </a:ext>
            </a:extLst>
          </p:cNvPr>
          <p:cNvPicPr>
            <a:picLocks noChangeAspect="1"/>
          </p:cNvPicPr>
          <p:nvPr/>
        </p:nvPicPr>
        <p:blipFill>
          <a:blip/>
          <a:stretch>
            <a:fillRect/>
          </a:stretch>
        </p:blipFill>
        <p:spPr>
          <a:xfrm>
            <a:off x="2287154" y="2902590"/>
            <a:ext cx="625028" cy="625028"/>
          </a:xfrm>
          <a:prstGeom prst="rect">
            <a:avLst/>
          </a:prstGeom>
        </p:spPr>
      </p:pic>
      <p:pic>
        <p:nvPicPr>
          <p:cNvPr id="97" name="Graphic 96" descr="Classroom outline">
            <a:extLst>
              <a:ext uri="{FF2B5EF4-FFF2-40B4-BE49-F238E27FC236}">
                <a16:creationId xmlns:a16="http://schemas.microsoft.com/office/drawing/2014/main" id="{577423F8-D836-4445-BD20-382D1427F8F3}"/>
              </a:ext>
            </a:extLst>
          </p:cNvPr>
          <p:cNvPicPr>
            <a:picLocks noChangeAspect="1"/>
          </p:cNvPicPr>
          <p:nvPr/>
        </p:nvPicPr>
        <p:blipFill>
          <a:blip/>
          <a:stretch>
            <a:fillRect/>
          </a:stretch>
        </p:blipFill>
        <p:spPr>
          <a:xfrm>
            <a:off x="2285747" y="1633052"/>
            <a:ext cx="584364" cy="584364"/>
          </a:xfrm>
          <a:prstGeom prst="rect">
            <a:avLst/>
          </a:prstGeom>
        </p:spPr>
      </p:pic>
      <p:pic>
        <p:nvPicPr>
          <p:cNvPr id="102" name="Picture 101" descr="Icon&#10;&#10;Description automatically generated">
            <a:extLst>
              <a:ext uri="{FF2B5EF4-FFF2-40B4-BE49-F238E27FC236}">
                <a16:creationId xmlns:a16="http://schemas.microsoft.com/office/drawing/2014/main" id="{3A4A3E86-9A98-4148-87A7-1F25C57FF3B4}"/>
              </a:ext>
            </a:extLst>
          </p:cNvPr>
          <p:cNvPicPr>
            <a:picLocks noChangeAspect="1"/>
          </p:cNvPicPr>
          <p:nvPr/>
        </p:nvPicPr>
        <p:blipFill>
          <a:blip/>
          <a:stretch>
            <a:fillRect/>
          </a:stretch>
        </p:blipFill>
        <p:spPr>
          <a:xfrm>
            <a:off x="2266498" y="390581"/>
            <a:ext cx="626435" cy="522135"/>
          </a:xfrm>
          <a:prstGeom prst="rect">
            <a:avLst/>
          </a:prstGeom>
        </p:spPr>
      </p:pic>
      <p:pic>
        <p:nvPicPr>
          <p:cNvPr id="36" name="Graphic 35" descr="Question Mark with solid fill">
            <a:extLst>
              <a:ext uri="{FF2B5EF4-FFF2-40B4-BE49-F238E27FC236}">
                <a16:creationId xmlns:a16="http://schemas.microsoft.com/office/drawing/2014/main" id="{4F4770AE-753C-4448-8B6C-46FD9A2A6AFA}"/>
              </a:ext>
            </a:extLst>
          </p:cNvPr>
          <p:cNvPicPr>
            <a:picLocks noChangeAspect="1"/>
          </p:cNvPicPr>
          <p:nvPr/>
        </p:nvPicPr>
        <p:blipFill>
          <a:blip/>
          <a:stretch>
            <a:fillRect/>
          </a:stretch>
        </p:blipFill>
        <p:spPr>
          <a:xfrm>
            <a:off x="2250400" y="4204423"/>
            <a:ext cx="670297" cy="670297"/>
          </a:xfrm>
          <a:prstGeom prst="rect">
            <a:avLst/>
          </a:prstGeom>
        </p:spPr>
      </p:pic>
      <p:pic>
        <p:nvPicPr>
          <p:cNvPr id="39" name="Picture 38" descr="A picture containing lamp&#10;&#10;Description automatically generated">
            <a:extLst>
              <a:ext uri="{FF2B5EF4-FFF2-40B4-BE49-F238E27FC236}">
                <a16:creationId xmlns:a16="http://schemas.microsoft.com/office/drawing/2014/main" id="{DB504679-05E0-C54A-90B8-8253FBBF9E88}"/>
              </a:ext>
            </a:extLst>
          </p:cNvPr>
          <p:cNvPicPr>
            <a:picLocks noChangeAspect="1"/>
          </p:cNvPicPr>
          <p:nvPr/>
        </p:nvPicPr>
        <p:blipFill rotWithShape="1">
          <a:blip/>
          <a:srcRect t="19518" b="20622"/>
          <a:stretch/>
        </p:blipFill>
        <p:spPr>
          <a:xfrm>
            <a:off x="150936" y="6249868"/>
            <a:ext cx="1467915" cy="471607"/>
          </a:xfrm>
          <a:prstGeom prst="rect">
            <a:avLst/>
          </a:prstGeom>
        </p:spPr>
      </p:pic>
      <p:sp>
        <p:nvSpPr>
          <p:cNvPr id="31" name="Rectangle 30">
            <a:extLst>
              <a:ext uri="{FF2B5EF4-FFF2-40B4-BE49-F238E27FC236}">
                <a16:creationId xmlns:a16="http://schemas.microsoft.com/office/drawing/2014/main" id="{F357E236-7359-8345-B64E-010473847994}"/>
              </a:ext>
            </a:extLst>
          </p:cNvPr>
          <p:cNvSpPr/>
          <p:nvPr/>
        </p:nvSpPr>
        <p:spPr>
          <a:xfrm>
            <a:off x="6054811" y="939459"/>
            <a:ext cx="4867185" cy="461665"/>
          </a:xfrm>
          <a:prstGeom prst="rect">
            <a:avLst/>
          </a:prstGeom>
        </p:spPr>
        <p:txBody>
          <a:bodyPr wrap="square">
            <a:spAutoFit/>
          </a:bodyPr>
          <a:lstStyle/>
          <a:p>
            <a:pPr algn="ctr"/>
            <a:r>
              <a:rPr lang="en-US" dirty="0">
                <a:solidFill>
                  <a:srgbClr val="BFBFBF"/>
                </a:solidFill>
              </a:rPr>
              <a:t>Who is Team Cymru? </a:t>
            </a:r>
            <a:endParaRPr lang="en-US" spc="300" dirty="0">
              <a:solidFill>
                <a:srgbClr val="BFBFBF"/>
              </a:solidFill>
            </a:endParaRPr>
          </a:p>
        </p:txBody>
      </p:sp>
      <p:sp>
        <p:nvSpPr>
          <p:cNvPr id="32" name="Rectangle 31">
            <a:extLst>
              <a:ext uri="{FF2B5EF4-FFF2-40B4-BE49-F238E27FC236}">
                <a16:creationId xmlns:a16="http://schemas.microsoft.com/office/drawing/2014/main" id="{D1642416-72A4-7E41-9D0E-9F76590984D4}"/>
              </a:ext>
            </a:extLst>
          </p:cNvPr>
          <p:cNvSpPr/>
          <p:nvPr/>
        </p:nvSpPr>
        <p:spPr>
          <a:xfrm>
            <a:off x="6054811" y="3096287"/>
            <a:ext cx="4867184" cy="461665"/>
          </a:xfrm>
          <a:prstGeom prst="rect">
            <a:avLst/>
          </a:prstGeom>
        </p:spPr>
        <p:txBody>
          <a:bodyPr wrap="square">
            <a:spAutoFit/>
          </a:bodyPr>
          <a:lstStyle/>
          <a:p>
            <a:pPr algn="ctr"/>
            <a:r>
              <a:rPr lang="en-US" dirty="0">
                <a:solidFill>
                  <a:srgbClr val="BFBFBF"/>
                </a:solidFill>
              </a:rPr>
              <a:t>NIMBUS™ Threat Intelligence</a:t>
            </a:r>
          </a:p>
        </p:txBody>
      </p:sp>
      <p:sp>
        <p:nvSpPr>
          <p:cNvPr id="34" name="Rectangle 33">
            <a:extLst>
              <a:ext uri="{FF2B5EF4-FFF2-40B4-BE49-F238E27FC236}">
                <a16:creationId xmlns:a16="http://schemas.microsoft.com/office/drawing/2014/main" id="{2D0C138D-45C6-354F-A20B-5DD96C002B6D}"/>
              </a:ext>
            </a:extLst>
          </p:cNvPr>
          <p:cNvSpPr/>
          <p:nvPr/>
        </p:nvSpPr>
        <p:spPr>
          <a:xfrm>
            <a:off x="6054811" y="3527618"/>
            <a:ext cx="4867184" cy="461665"/>
          </a:xfrm>
          <a:prstGeom prst="rect">
            <a:avLst/>
          </a:prstGeom>
        </p:spPr>
        <p:txBody>
          <a:bodyPr wrap="square">
            <a:spAutoFit/>
          </a:bodyPr>
          <a:lstStyle/>
          <a:p>
            <a:pPr algn="ctr"/>
            <a:r>
              <a:rPr lang="en-US" dirty="0">
                <a:solidFill>
                  <a:srgbClr val="BFBFBF"/>
                </a:solidFill>
              </a:rPr>
              <a:t>DNB, Dragon News Bytes</a:t>
            </a:r>
          </a:p>
        </p:txBody>
      </p:sp>
      <p:sp>
        <p:nvSpPr>
          <p:cNvPr id="35" name="Rectangle 34">
            <a:extLst>
              <a:ext uri="{FF2B5EF4-FFF2-40B4-BE49-F238E27FC236}">
                <a16:creationId xmlns:a16="http://schemas.microsoft.com/office/drawing/2014/main" id="{BF64172F-8B95-6248-B555-8F6F1C8EB420}"/>
              </a:ext>
            </a:extLst>
          </p:cNvPr>
          <p:cNvSpPr/>
          <p:nvPr/>
        </p:nvSpPr>
        <p:spPr>
          <a:xfrm>
            <a:off x="6054811" y="4005531"/>
            <a:ext cx="4867184" cy="461665"/>
          </a:xfrm>
          <a:prstGeom prst="rect">
            <a:avLst/>
          </a:prstGeom>
        </p:spPr>
        <p:txBody>
          <a:bodyPr wrap="square">
            <a:spAutoFit/>
          </a:bodyPr>
          <a:lstStyle/>
          <a:p>
            <a:pPr algn="ctr"/>
            <a:r>
              <a:rPr lang="en-US" dirty="0">
                <a:solidFill>
                  <a:srgbClr val="BFBFBF"/>
                </a:solidFill>
              </a:rPr>
              <a:t>IP to ASN Mapping Tools</a:t>
            </a:r>
          </a:p>
        </p:txBody>
      </p:sp>
      <p:sp>
        <p:nvSpPr>
          <p:cNvPr id="37" name="Rectangle 36">
            <a:extLst>
              <a:ext uri="{FF2B5EF4-FFF2-40B4-BE49-F238E27FC236}">
                <a16:creationId xmlns:a16="http://schemas.microsoft.com/office/drawing/2014/main" id="{3D5BD63E-006F-FC4E-BE01-78F5F37BBD5E}"/>
              </a:ext>
            </a:extLst>
          </p:cNvPr>
          <p:cNvSpPr/>
          <p:nvPr/>
        </p:nvSpPr>
        <p:spPr>
          <a:xfrm>
            <a:off x="5962344" y="4569560"/>
            <a:ext cx="4867184" cy="461665"/>
          </a:xfrm>
          <a:prstGeom prst="rect">
            <a:avLst/>
          </a:prstGeom>
        </p:spPr>
        <p:txBody>
          <a:bodyPr wrap="square">
            <a:spAutoFit/>
          </a:bodyPr>
          <a:lstStyle/>
          <a:p>
            <a:pPr algn="ctr"/>
            <a:r>
              <a:rPr lang="en-US" dirty="0">
                <a:solidFill>
                  <a:srgbClr val="BFBFBF"/>
                </a:solidFill>
              </a:rPr>
              <a:t>MHR, Malware Hash Registry</a:t>
            </a:r>
          </a:p>
        </p:txBody>
      </p:sp>
      <p:sp>
        <p:nvSpPr>
          <p:cNvPr id="38" name="Rectangle 37">
            <a:extLst>
              <a:ext uri="{FF2B5EF4-FFF2-40B4-BE49-F238E27FC236}">
                <a16:creationId xmlns:a16="http://schemas.microsoft.com/office/drawing/2014/main" id="{E80CD209-81B4-784F-9C30-0CC2402155A1}"/>
              </a:ext>
            </a:extLst>
          </p:cNvPr>
          <p:cNvSpPr/>
          <p:nvPr/>
        </p:nvSpPr>
        <p:spPr>
          <a:xfrm>
            <a:off x="6054811" y="5078433"/>
            <a:ext cx="4867184" cy="461665"/>
          </a:xfrm>
          <a:prstGeom prst="rect">
            <a:avLst/>
          </a:prstGeom>
        </p:spPr>
        <p:txBody>
          <a:bodyPr wrap="square">
            <a:spAutoFit/>
          </a:bodyPr>
          <a:lstStyle/>
          <a:p>
            <a:pPr algn="ctr"/>
            <a:r>
              <a:rPr lang="en-US" dirty="0">
                <a:solidFill>
                  <a:srgbClr val="BFBFBF"/>
                </a:solidFill>
              </a:rPr>
              <a:t>CAP, CSIRT Assistance Program</a:t>
            </a:r>
          </a:p>
        </p:txBody>
      </p:sp>
    </p:spTree>
    <p:extLst>
      <p:ext uri="{BB962C8B-B14F-4D97-AF65-F5344CB8AC3E}">
        <p14:creationId xmlns:p14="http://schemas.microsoft.com/office/powerpoint/2010/main" val="1729836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70DC-6B6A-EC42-AA7E-3E86C4376132}"/>
              </a:ext>
            </a:extLst>
          </p:cNvPr>
          <p:cNvSpPr>
            <a:spLocks noGrp="1"/>
          </p:cNvSpPr>
          <p:nvPr>
            <p:ph type="title"/>
          </p:nvPr>
        </p:nvSpPr>
        <p:spPr/>
        <p:txBody>
          <a:bodyPr/>
          <a:lstStyle/>
          <a:p>
            <a:r>
              <a:rPr lang="en-US" dirty="0"/>
              <a:t>What is NIMBUS</a:t>
            </a:r>
          </a:p>
        </p:txBody>
      </p:sp>
      <p:sp>
        <p:nvSpPr>
          <p:cNvPr id="3" name="Text Placeholder 2">
            <a:extLst>
              <a:ext uri="{FF2B5EF4-FFF2-40B4-BE49-F238E27FC236}">
                <a16:creationId xmlns:a16="http://schemas.microsoft.com/office/drawing/2014/main" id="{B23195EA-E402-A54A-947F-3639E382F48F}"/>
              </a:ext>
            </a:extLst>
          </p:cNvPr>
          <p:cNvSpPr>
            <a:spLocks noGrp="1"/>
          </p:cNvSpPr>
          <p:nvPr>
            <p:ph type="body" sz="quarter" idx="10"/>
          </p:nvPr>
        </p:nvSpPr>
        <p:spPr/>
        <p:txBody>
          <a:bodyPr/>
          <a:lstStyle/>
          <a:p>
            <a:r>
              <a:rPr lang="en-US" dirty="0"/>
              <a:t>Clients access the real-time threat information via a Kabana web interface.</a:t>
            </a:r>
          </a:p>
          <a:p>
            <a:r>
              <a:rPr lang="en-US" dirty="0"/>
              <a:t>Using Kabana allows you, the user to customize your dashboards, enabling you to see the information most important to you.</a:t>
            </a:r>
          </a:p>
        </p:txBody>
      </p:sp>
      <p:sp>
        <p:nvSpPr>
          <p:cNvPr id="4" name="Text Placeholder 3">
            <a:extLst>
              <a:ext uri="{FF2B5EF4-FFF2-40B4-BE49-F238E27FC236}">
                <a16:creationId xmlns:a16="http://schemas.microsoft.com/office/drawing/2014/main" id="{2C4DCE4F-0467-3B4F-AEFE-E68DBC9E9EF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328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9ED324-21C2-4F4A-BEB5-B41F41F5B422}"/>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FD0DE0D6-F271-8544-A3A6-652215316F15}"/>
              </a:ext>
            </a:extLst>
          </p:cNvPr>
          <p:cNvPicPr>
            <a:picLocks noChangeAspect="1"/>
          </p:cNvPicPr>
          <p:nvPr/>
        </p:nvPicPr>
        <p:blipFill>
          <a:blip r:embed="rId3"/>
          <a:srcRect/>
          <a:stretch/>
        </p:blipFill>
        <p:spPr>
          <a:xfrm>
            <a:off x="345735" y="951443"/>
            <a:ext cx="11229839" cy="4873453"/>
          </a:xfrm>
          <a:prstGeom prst="rect">
            <a:avLst/>
          </a:prstGeom>
        </p:spPr>
      </p:pic>
    </p:spTree>
    <p:extLst>
      <p:ext uri="{BB962C8B-B14F-4D97-AF65-F5344CB8AC3E}">
        <p14:creationId xmlns:p14="http://schemas.microsoft.com/office/powerpoint/2010/main" val="413271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6DF-7BF8-F340-B0AF-9765E2F10D2D}"/>
              </a:ext>
            </a:extLst>
          </p:cNvPr>
          <p:cNvSpPr>
            <a:spLocks noGrp="1"/>
          </p:cNvSpPr>
          <p:nvPr>
            <p:ph type="title"/>
          </p:nvPr>
        </p:nvSpPr>
        <p:spPr/>
        <p:txBody>
          <a:bodyPr/>
          <a:lstStyle/>
          <a:p>
            <a:r>
              <a:rPr lang="en-US" sz="3999" dirty="0"/>
              <a:t>What problem(s) are we helping to solve?</a:t>
            </a:r>
          </a:p>
        </p:txBody>
      </p:sp>
      <p:sp>
        <p:nvSpPr>
          <p:cNvPr id="3" name="Text Placeholder 2">
            <a:extLst>
              <a:ext uri="{FF2B5EF4-FFF2-40B4-BE49-F238E27FC236}">
                <a16:creationId xmlns:a16="http://schemas.microsoft.com/office/drawing/2014/main" id="{5B29D73C-0AC4-4B47-BCE2-1B0D3D8C57E2}"/>
              </a:ext>
            </a:extLst>
          </p:cNvPr>
          <p:cNvSpPr>
            <a:spLocks noGrp="1"/>
          </p:cNvSpPr>
          <p:nvPr>
            <p:ph type="body" sz="quarter" idx="10"/>
          </p:nvPr>
        </p:nvSpPr>
        <p:spPr/>
        <p:txBody>
          <a:bodyPr>
            <a:normAutofit/>
          </a:bodyPr>
          <a:lstStyle/>
          <a:p>
            <a:r>
              <a:rPr lang="en-US" sz="2399" dirty="0"/>
              <a:t>Team Cymru NIMBUS helps solve the following kinds of problems</a:t>
            </a:r>
          </a:p>
          <a:p>
            <a:pPr lvl="1"/>
            <a:r>
              <a:rPr lang="en-US" sz="1999" dirty="0"/>
              <a:t>Quickly identify compromised hosts on your network</a:t>
            </a:r>
          </a:p>
          <a:p>
            <a:pPr lvl="1"/>
            <a:r>
              <a:rPr lang="en-US" sz="1999" dirty="0"/>
              <a:t>Who is consuming valuable bandwidth for malicious purposes ?</a:t>
            </a:r>
          </a:p>
          <a:p>
            <a:pPr lvl="1"/>
            <a:r>
              <a:rPr lang="en-US" sz="1999" dirty="0"/>
              <a:t>Prioritize remediation based on our near real-time information</a:t>
            </a:r>
          </a:p>
          <a:p>
            <a:pPr lvl="1"/>
            <a:r>
              <a:rPr lang="en-US" sz="1999" dirty="0"/>
              <a:t>Protect your customers</a:t>
            </a:r>
          </a:p>
          <a:p>
            <a:pPr lvl="1"/>
            <a:r>
              <a:rPr lang="en-US" sz="1999" dirty="0"/>
              <a:t>Reduce operational costs and improve your brand.</a:t>
            </a:r>
          </a:p>
          <a:p>
            <a:pPr lvl="1"/>
            <a:endParaRPr lang="en-US" sz="1999" dirty="0"/>
          </a:p>
          <a:p>
            <a:r>
              <a:rPr lang="en-US" sz="2399" dirty="0"/>
              <a:t>All of this and more at no-cost to our partners.</a:t>
            </a:r>
          </a:p>
          <a:p>
            <a:r>
              <a:rPr lang="en-US" sz="2399" dirty="0"/>
              <a:t>When you join NIMBUS you join a unique community that is focused on helping save and protect human lives!</a:t>
            </a:r>
          </a:p>
          <a:p>
            <a:r>
              <a:rPr lang="en-US" sz="2399" dirty="0"/>
              <a:t>Become an Internet Hero!!</a:t>
            </a:r>
          </a:p>
        </p:txBody>
      </p:sp>
      <p:sp>
        <p:nvSpPr>
          <p:cNvPr id="4" name="Text Placeholder 3">
            <a:extLst>
              <a:ext uri="{FF2B5EF4-FFF2-40B4-BE49-F238E27FC236}">
                <a16:creationId xmlns:a16="http://schemas.microsoft.com/office/drawing/2014/main" id="{7C0E3DB2-7959-E84C-841E-2105D544871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1560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6DF-7BF8-F340-B0AF-9765E2F10D2D}"/>
              </a:ext>
            </a:extLst>
          </p:cNvPr>
          <p:cNvSpPr>
            <a:spLocks noGrp="1"/>
          </p:cNvSpPr>
          <p:nvPr>
            <p:ph type="title"/>
          </p:nvPr>
        </p:nvSpPr>
        <p:spPr/>
        <p:txBody>
          <a:bodyPr/>
          <a:lstStyle/>
          <a:p>
            <a:r>
              <a:rPr lang="en-US" dirty="0"/>
              <a:t>Requirements to signup for NIMBUS</a:t>
            </a:r>
          </a:p>
        </p:txBody>
      </p:sp>
      <p:sp>
        <p:nvSpPr>
          <p:cNvPr id="3" name="Text Placeholder 2">
            <a:extLst>
              <a:ext uri="{FF2B5EF4-FFF2-40B4-BE49-F238E27FC236}">
                <a16:creationId xmlns:a16="http://schemas.microsoft.com/office/drawing/2014/main" id="{5B29D73C-0AC4-4B47-BCE2-1B0D3D8C57E2}"/>
              </a:ext>
            </a:extLst>
          </p:cNvPr>
          <p:cNvSpPr>
            <a:spLocks noGrp="1"/>
          </p:cNvSpPr>
          <p:nvPr>
            <p:ph type="body" sz="quarter" idx="10"/>
          </p:nvPr>
        </p:nvSpPr>
        <p:spPr/>
        <p:txBody>
          <a:bodyPr/>
          <a:lstStyle/>
          <a:p>
            <a:r>
              <a:rPr lang="en-US" dirty="0"/>
              <a:t>You must be a network operator</a:t>
            </a:r>
          </a:p>
          <a:p>
            <a:r>
              <a:rPr lang="en-US" dirty="0"/>
              <a:t>You must have a publicly assigned ASN by your RIR</a:t>
            </a:r>
          </a:p>
          <a:p>
            <a:r>
              <a:rPr lang="en-US" dirty="0"/>
              <a:t>You must be running BGP on your network</a:t>
            </a:r>
          </a:p>
          <a:p>
            <a:r>
              <a:rPr lang="en-US" dirty="0"/>
              <a:t>You must be able to export </a:t>
            </a:r>
            <a:r>
              <a:rPr lang="en-US" dirty="0" err="1"/>
              <a:t>netflow</a:t>
            </a:r>
            <a:r>
              <a:rPr lang="en-US" dirty="0"/>
              <a:t> records</a:t>
            </a:r>
          </a:p>
        </p:txBody>
      </p:sp>
      <p:sp>
        <p:nvSpPr>
          <p:cNvPr id="4" name="Text Placeholder 3">
            <a:extLst>
              <a:ext uri="{FF2B5EF4-FFF2-40B4-BE49-F238E27FC236}">
                <a16:creationId xmlns:a16="http://schemas.microsoft.com/office/drawing/2014/main" id="{7C0E3DB2-7959-E84C-841E-2105D544871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92030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6DF-7BF8-F340-B0AF-9765E2F10D2D}"/>
              </a:ext>
            </a:extLst>
          </p:cNvPr>
          <p:cNvSpPr>
            <a:spLocks noGrp="1"/>
          </p:cNvSpPr>
          <p:nvPr>
            <p:ph type="title"/>
          </p:nvPr>
        </p:nvSpPr>
        <p:spPr/>
        <p:txBody>
          <a:bodyPr/>
          <a:lstStyle/>
          <a:p>
            <a:r>
              <a:rPr lang="en-US" dirty="0"/>
              <a:t>How to signup for NIMBUS</a:t>
            </a:r>
          </a:p>
        </p:txBody>
      </p:sp>
      <p:sp>
        <p:nvSpPr>
          <p:cNvPr id="3" name="Text Placeholder 2">
            <a:extLst>
              <a:ext uri="{FF2B5EF4-FFF2-40B4-BE49-F238E27FC236}">
                <a16:creationId xmlns:a16="http://schemas.microsoft.com/office/drawing/2014/main" id="{5B29D73C-0AC4-4B47-BCE2-1B0D3D8C57E2}"/>
              </a:ext>
            </a:extLst>
          </p:cNvPr>
          <p:cNvSpPr>
            <a:spLocks noGrp="1"/>
          </p:cNvSpPr>
          <p:nvPr>
            <p:ph type="body" sz="quarter" idx="10"/>
          </p:nvPr>
        </p:nvSpPr>
        <p:spPr/>
        <p:txBody>
          <a:bodyPr>
            <a:normAutofit fontScale="92500" lnSpcReduction="10000"/>
          </a:bodyPr>
          <a:lstStyle/>
          <a:p>
            <a:r>
              <a:rPr lang="en-US" dirty="0"/>
              <a:t>Signing up for NIMBUS is straight forward:</a:t>
            </a:r>
          </a:p>
          <a:p>
            <a:pPr lvl="1"/>
            <a:r>
              <a:rPr lang="en-US" dirty="0" err="1"/>
              <a:t>Goto</a:t>
            </a:r>
            <a:r>
              <a:rPr lang="en-US" dirty="0"/>
              <a:t> the web site </a:t>
            </a:r>
            <a:r>
              <a:rPr lang="en-US" dirty="0">
                <a:hlinkClick r:id="rId2"/>
              </a:rPr>
              <a:t>https://www.team-cymru.com/nimbus-signup</a:t>
            </a:r>
            <a:endParaRPr lang="en-US" dirty="0"/>
          </a:p>
          <a:p>
            <a:pPr lvl="1"/>
            <a:r>
              <a:rPr lang="en-US" dirty="0"/>
              <a:t>Complete the form with the following information:</a:t>
            </a:r>
          </a:p>
          <a:p>
            <a:pPr lvl="2"/>
            <a:r>
              <a:rPr lang="en-US" dirty="0"/>
              <a:t>First and Last Name</a:t>
            </a:r>
          </a:p>
          <a:p>
            <a:pPr lvl="2"/>
            <a:r>
              <a:rPr lang="en-US" dirty="0"/>
              <a:t>Company Name</a:t>
            </a:r>
          </a:p>
          <a:p>
            <a:pPr lvl="2"/>
            <a:r>
              <a:rPr lang="en-US" dirty="0"/>
              <a:t>Your company email address (generally we do not accept free email addresses)</a:t>
            </a:r>
          </a:p>
          <a:p>
            <a:pPr lvl="2"/>
            <a:r>
              <a:rPr lang="en-US" dirty="0"/>
              <a:t>Mobile Phone number (for our </a:t>
            </a:r>
            <a:r>
              <a:rPr lang="en-US" dirty="0" err="1"/>
              <a:t>realtime</a:t>
            </a:r>
            <a:r>
              <a:rPr lang="en-US" dirty="0"/>
              <a:t> WhatsApp notifications / support)</a:t>
            </a:r>
          </a:p>
          <a:p>
            <a:pPr lvl="2"/>
            <a:r>
              <a:rPr lang="en-US" dirty="0"/>
              <a:t>Job Title</a:t>
            </a:r>
          </a:p>
          <a:p>
            <a:pPr lvl="2"/>
            <a:r>
              <a:rPr lang="en-US" dirty="0"/>
              <a:t>Public ASN as allocated by your RIR</a:t>
            </a:r>
          </a:p>
          <a:p>
            <a:pPr lvl="2"/>
            <a:r>
              <a:rPr lang="en-US" dirty="0"/>
              <a:t>You need to agree to our Terms and Conditions</a:t>
            </a:r>
          </a:p>
          <a:p>
            <a:pPr marL="914126" lvl="2" indent="0">
              <a:buNone/>
            </a:pPr>
            <a:endParaRPr lang="en-US" dirty="0"/>
          </a:p>
          <a:p>
            <a:r>
              <a:rPr lang="en-US" dirty="0"/>
              <a:t>Once the form is submitted our team will validate the information and quickly get back to you via email</a:t>
            </a:r>
          </a:p>
          <a:p>
            <a:pPr lvl="2"/>
            <a:endParaRPr lang="en-US" dirty="0"/>
          </a:p>
          <a:p>
            <a:endParaRPr lang="en-US" dirty="0"/>
          </a:p>
          <a:p>
            <a:endParaRPr lang="en-US" dirty="0"/>
          </a:p>
        </p:txBody>
      </p:sp>
      <p:sp>
        <p:nvSpPr>
          <p:cNvPr id="4" name="Text Placeholder 3">
            <a:extLst>
              <a:ext uri="{FF2B5EF4-FFF2-40B4-BE49-F238E27FC236}">
                <a16:creationId xmlns:a16="http://schemas.microsoft.com/office/drawing/2014/main" id="{7C0E3DB2-7959-E84C-841E-2105D544871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32362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6DF-7BF8-F340-B0AF-9765E2F10D2D}"/>
              </a:ext>
            </a:extLst>
          </p:cNvPr>
          <p:cNvSpPr>
            <a:spLocks noGrp="1"/>
          </p:cNvSpPr>
          <p:nvPr>
            <p:ph type="title"/>
          </p:nvPr>
        </p:nvSpPr>
        <p:spPr/>
        <p:txBody>
          <a:bodyPr/>
          <a:lstStyle/>
          <a:p>
            <a:r>
              <a:rPr lang="en-US" sz="3999" dirty="0"/>
              <a:t>How to implement NIMBUS in your network</a:t>
            </a:r>
          </a:p>
        </p:txBody>
      </p:sp>
      <p:sp>
        <p:nvSpPr>
          <p:cNvPr id="3" name="Text Placeholder 2">
            <a:extLst>
              <a:ext uri="{FF2B5EF4-FFF2-40B4-BE49-F238E27FC236}">
                <a16:creationId xmlns:a16="http://schemas.microsoft.com/office/drawing/2014/main" id="{5B29D73C-0AC4-4B47-BCE2-1B0D3D8C57E2}"/>
              </a:ext>
            </a:extLst>
          </p:cNvPr>
          <p:cNvSpPr>
            <a:spLocks noGrp="1"/>
          </p:cNvSpPr>
          <p:nvPr>
            <p:ph type="body" sz="quarter" idx="10"/>
          </p:nvPr>
        </p:nvSpPr>
        <p:spPr/>
        <p:txBody>
          <a:bodyPr/>
          <a:lstStyle/>
          <a:p>
            <a:r>
              <a:rPr lang="en-US" dirty="0"/>
              <a:t>Once you are approved for NIMBUS implementation is easy.</a:t>
            </a:r>
          </a:p>
          <a:p>
            <a:r>
              <a:rPr lang="en-US" dirty="0"/>
              <a:t>You will configure your network edge / border router to export network flow information to our cloud-based collector.</a:t>
            </a:r>
          </a:p>
          <a:p>
            <a:r>
              <a:rPr lang="en-US" dirty="0"/>
              <a:t>Once we see flow records arriving, we will then provide you with the control panel login credentials.</a:t>
            </a:r>
          </a:p>
          <a:p>
            <a:r>
              <a:rPr lang="en-US" dirty="0"/>
              <a:t>It is important that we see flows within 5 calendar days after approval or the session may be deleted, and you would have to start over.</a:t>
            </a:r>
          </a:p>
          <a:p>
            <a:r>
              <a:rPr lang="en-US" dirty="0"/>
              <a:t>We will then schedule a training session via Zoom</a:t>
            </a:r>
          </a:p>
        </p:txBody>
      </p:sp>
      <p:sp>
        <p:nvSpPr>
          <p:cNvPr id="4" name="Text Placeholder 3">
            <a:extLst>
              <a:ext uri="{FF2B5EF4-FFF2-40B4-BE49-F238E27FC236}">
                <a16:creationId xmlns:a16="http://schemas.microsoft.com/office/drawing/2014/main" id="{7C0E3DB2-7959-E84C-841E-2105D544871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41501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29D73C-0AC4-4B47-BCE2-1B0D3D8C57E2}"/>
              </a:ext>
            </a:extLst>
          </p:cNvPr>
          <p:cNvSpPr>
            <a:spLocks noGrp="1"/>
          </p:cNvSpPr>
          <p:nvPr>
            <p:ph type="body" sz="quarter" idx="10"/>
          </p:nvPr>
        </p:nvSpPr>
        <p:spPr/>
        <p:txBody>
          <a:bodyPr anchor="ctr"/>
          <a:lstStyle/>
          <a:p>
            <a:pPr marL="0" indent="0" algn="ctr">
              <a:buNone/>
            </a:pPr>
            <a:r>
              <a:rPr lang="en-US" dirty="0"/>
              <a:t>QUESTIONS ?</a:t>
            </a:r>
          </a:p>
        </p:txBody>
      </p:sp>
      <p:sp>
        <p:nvSpPr>
          <p:cNvPr id="4" name="Text Placeholder 3">
            <a:extLst>
              <a:ext uri="{FF2B5EF4-FFF2-40B4-BE49-F238E27FC236}">
                <a16:creationId xmlns:a16="http://schemas.microsoft.com/office/drawing/2014/main" id="{7C0E3DB2-7959-E84C-841E-2105D544871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25032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CB3533-B1AD-6F40-A070-1A80874F45BB}"/>
              </a:ext>
            </a:extLst>
          </p:cNvPr>
          <p:cNvSpPr>
            <a:spLocks noGrp="1"/>
          </p:cNvSpPr>
          <p:nvPr>
            <p:ph sz="quarter" idx="12"/>
          </p:nvPr>
        </p:nvSpPr>
        <p:spPr>
          <a:xfrm>
            <a:off x="914162" y="2358247"/>
            <a:ext cx="10360501" cy="1070754"/>
          </a:xfrm>
        </p:spPr>
        <p:txBody>
          <a:bodyPr anchor="ctr">
            <a:normAutofit fontScale="85000" lnSpcReduction="20000"/>
          </a:bodyPr>
          <a:lstStyle/>
          <a:p>
            <a:pPr algn="ctr"/>
            <a:r>
              <a:rPr lang="en-US" sz="4399" dirty="0"/>
              <a:t>Dragon News Bytes</a:t>
            </a:r>
          </a:p>
          <a:p>
            <a:pPr algn="ctr"/>
            <a:r>
              <a:rPr lang="en-US" sz="4399" dirty="0"/>
              <a:t>Curated Cyber Security News and Information</a:t>
            </a:r>
          </a:p>
        </p:txBody>
      </p:sp>
      <p:sp>
        <p:nvSpPr>
          <p:cNvPr id="5" name="Slide Number Placeholder 4">
            <a:extLst>
              <a:ext uri="{FF2B5EF4-FFF2-40B4-BE49-F238E27FC236}">
                <a16:creationId xmlns:a16="http://schemas.microsoft.com/office/drawing/2014/main" id="{E88B35B8-331F-9D45-8AA2-F86F16F2EA22}"/>
              </a:ext>
            </a:extLst>
          </p:cNvPr>
          <p:cNvSpPr>
            <a:spLocks noGrp="1"/>
          </p:cNvSpPr>
          <p:nvPr>
            <p:ph type="sldNum" sz="quarter" idx="4"/>
          </p:nvPr>
        </p:nvSpPr>
        <p:spPr/>
        <p:txBody>
          <a:bodyPr/>
          <a:lstStyle/>
          <a:p>
            <a:fld id="{ED025EC6-12F2-BD4E-AD65-43BFB58C3D8F}" type="slidenum">
              <a:rPr lang="en-US" smtClean="0"/>
              <a:pPr/>
              <a:t>27</a:t>
            </a:fld>
            <a:endParaRPr lang="en-US"/>
          </a:p>
        </p:txBody>
      </p:sp>
      <p:sp>
        <p:nvSpPr>
          <p:cNvPr id="6" name="Text Placeholder 5">
            <a:extLst>
              <a:ext uri="{FF2B5EF4-FFF2-40B4-BE49-F238E27FC236}">
                <a16:creationId xmlns:a16="http://schemas.microsoft.com/office/drawing/2014/main" id="{FBE3B1C1-1516-F24C-BF3A-05909F473F3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51154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C2DA-BED7-D54C-8DBC-0AEAA1306CEE}"/>
              </a:ext>
            </a:extLst>
          </p:cNvPr>
          <p:cNvSpPr>
            <a:spLocks noGrp="1"/>
          </p:cNvSpPr>
          <p:nvPr>
            <p:ph type="title"/>
          </p:nvPr>
        </p:nvSpPr>
        <p:spPr>
          <a:xfrm>
            <a:off x="2833902" y="47498"/>
            <a:ext cx="6022040" cy="836187"/>
          </a:xfrm>
        </p:spPr>
        <p:txBody>
          <a:bodyPr/>
          <a:lstStyle/>
          <a:p>
            <a:r>
              <a:rPr lang="en-US" sz="3199" spc="300" dirty="0">
                <a:latin typeface="Constantia" panose="02030602050306030303" pitchFamily="18" charset="0"/>
              </a:rPr>
              <a:t>DNB Module Overview</a:t>
            </a:r>
          </a:p>
        </p:txBody>
      </p:sp>
      <p:sp>
        <p:nvSpPr>
          <p:cNvPr id="3" name="Text Placeholder 2">
            <a:extLst>
              <a:ext uri="{FF2B5EF4-FFF2-40B4-BE49-F238E27FC236}">
                <a16:creationId xmlns:a16="http://schemas.microsoft.com/office/drawing/2014/main" id="{6F3E4A67-D1C6-324C-98DA-078A0F478F76}"/>
              </a:ext>
            </a:extLst>
          </p:cNvPr>
          <p:cNvSpPr>
            <a:spLocks noGrp="1"/>
          </p:cNvSpPr>
          <p:nvPr>
            <p:ph type="body" sz="quarter" idx="10"/>
          </p:nvPr>
        </p:nvSpPr>
        <p:spPr>
          <a:xfrm>
            <a:off x="914162" y="1549047"/>
            <a:ext cx="10360501" cy="3467016"/>
          </a:xfrm>
        </p:spPr>
        <p:txBody>
          <a:bodyPr/>
          <a:lstStyle/>
          <a:p>
            <a:r>
              <a:rPr lang="en-US" sz="2399" dirty="0"/>
              <a:t>What Dragon News Bytes?</a:t>
            </a:r>
          </a:p>
          <a:p>
            <a:r>
              <a:rPr lang="en-US" sz="2399" dirty="0"/>
              <a:t>What problem(s) are we helping to solve ?</a:t>
            </a:r>
          </a:p>
          <a:p>
            <a:r>
              <a:rPr lang="en-US" sz="2399" dirty="0"/>
              <a:t>Requirements to signup for the DNB Service.</a:t>
            </a:r>
          </a:p>
          <a:p>
            <a:r>
              <a:rPr lang="en-US" sz="2399" dirty="0"/>
              <a:t>How to signup for the DNB Service.</a:t>
            </a:r>
          </a:p>
          <a:p>
            <a:r>
              <a:rPr lang="en-US" sz="2399" dirty="0"/>
              <a:t>How to </a:t>
            </a:r>
            <a:r>
              <a:rPr lang="en-US" sz="2399"/>
              <a:t>implement DNB </a:t>
            </a:r>
            <a:r>
              <a:rPr lang="en-US" sz="2399" dirty="0"/>
              <a:t>Service on your network.</a:t>
            </a:r>
          </a:p>
          <a:p>
            <a:r>
              <a:rPr lang="en-US" sz="2399" dirty="0"/>
              <a:t>Questions ?</a:t>
            </a:r>
          </a:p>
          <a:p>
            <a:endParaRPr lang="en-US" sz="2399" dirty="0"/>
          </a:p>
          <a:p>
            <a:endParaRPr lang="en-US" dirty="0"/>
          </a:p>
        </p:txBody>
      </p:sp>
      <p:sp>
        <p:nvSpPr>
          <p:cNvPr id="4" name="Slide Number Placeholder 3">
            <a:extLst>
              <a:ext uri="{FF2B5EF4-FFF2-40B4-BE49-F238E27FC236}">
                <a16:creationId xmlns:a16="http://schemas.microsoft.com/office/drawing/2014/main" id="{6FF528BA-9D0B-7D4D-AE60-8C7EAEE81640}"/>
              </a:ext>
            </a:extLst>
          </p:cNvPr>
          <p:cNvSpPr>
            <a:spLocks noGrp="1"/>
          </p:cNvSpPr>
          <p:nvPr>
            <p:ph type="sldNum" sz="quarter" idx="4"/>
          </p:nvPr>
        </p:nvSpPr>
        <p:spPr/>
        <p:txBody>
          <a:bodyPr/>
          <a:lstStyle/>
          <a:p>
            <a:fld id="{ED025EC6-12F2-BD4E-AD65-43BFB58C3D8F}" type="slidenum">
              <a:rPr lang="en-US" smtClean="0"/>
              <a:pPr/>
              <a:t>28</a:t>
            </a:fld>
            <a:endParaRPr lang="en-US"/>
          </a:p>
        </p:txBody>
      </p:sp>
      <p:sp>
        <p:nvSpPr>
          <p:cNvPr id="6" name="Rectangle 5">
            <a:extLst>
              <a:ext uri="{FF2B5EF4-FFF2-40B4-BE49-F238E27FC236}">
                <a16:creationId xmlns:a16="http://schemas.microsoft.com/office/drawing/2014/main" id="{9AC39CCE-C1BC-5242-89BE-5249391150F6}"/>
              </a:ext>
            </a:extLst>
          </p:cNvPr>
          <p:cNvSpPr/>
          <p:nvPr/>
        </p:nvSpPr>
        <p:spPr>
          <a:xfrm rot="5400000">
            <a:off x="5718587" y="-3210424"/>
            <a:ext cx="45707" cy="7900531"/>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latin typeface="Tahoma" charset="0"/>
              <a:ea typeface="Tahoma" charset="0"/>
              <a:cs typeface="Tahoma" charset="0"/>
            </a:endParaRPr>
          </a:p>
        </p:txBody>
      </p:sp>
    </p:spTree>
    <p:extLst>
      <p:ext uri="{BB962C8B-B14F-4D97-AF65-F5344CB8AC3E}">
        <p14:creationId xmlns:p14="http://schemas.microsoft.com/office/powerpoint/2010/main" val="621339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97BA-75E3-734F-B922-FA2B95052C1D}"/>
              </a:ext>
            </a:extLst>
          </p:cNvPr>
          <p:cNvSpPr>
            <a:spLocks noGrp="1"/>
          </p:cNvSpPr>
          <p:nvPr>
            <p:ph type="title"/>
          </p:nvPr>
        </p:nvSpPr>
        <p:spPr/>
        <p:txBody>
          <a:bodyPr/>
          <a:lstStyle/>
          <a:p>
            <a:r>
              <a:rPr lang="en-US" dirty="0"/>
              <a:t>What is Dragon News Bytes</a:t>
            </a:r>
          </a:p>
        </p:txBody>
      </p:sp>
      <p:sp>
        <p:nvSpPr>
          <p:cNvPr id="3" name="Text Placeholder 2">
            <a:extLst>
              <a:ext uri="{FF2B5EF4-FFF2-40B4-BE49-F238E27FC236}">
                <a16:creationId xmlns:a16="http://schemas.microsoft.com/office/drawing/2014/main" id="{8480A2D5-B043-394B-B32C-BEA4039D6E50}"/>
              </a:ext>
            </a:extLst>
          </p:cNvPr>
          <p:cNvSpPr>
            <a:spLocks noGrp="1"/>
          </p:cNvSpPr>
          <p:nvPr>
            <p:ph type="body" sz="quarter" idx="10"/>
          </p:nvPr>
        </p:nvSpPr>
        <p:spPr>
          <a:xfrm>
            <a:off x="912812" y="2436864"/>
            <a:ext cx="10363200" cy="3256740"/>
          </a:xfrm>
        </p:spPr>
        <p:txBody>
          <a:bodyPr>
            <a:normAutofit/>
          </a:bodyPr>
          <a:lstStyle/>
          <a:p>
            <a:pPr marL="0" indent="0">
              <a:buNone/>
            </a:pPr>
            <a:r>
              <a:rPr lang="en-US" dirty="0"/>
              <a:t>Dragon News Bytes is a private and restricted mailing list that distributes Information Security news articles. These articles may come from newspapers, magazines, and other online resources, as well as from Team Cymru’s own research.</a:t>
            </a:r>
          </a:p>
          <a:p>
            <a:pPr marL="0" indent="0">
              <a:buNone/>
            </a:pPr>
            <a:endParaRPr lang="en-US" dirty="0"/>
          </a:p>
          <a:p>
            <a:pPr marL="0" indent="0">
              <a:buNone/>
            </a:pPr>
            <a:r>
              <a:rPr lang="en-US" dirty="0">
                <a:hlinkClick r:id="rId2"/>
              </a:rPr>
              <a:t>https://www.team-cymru.com/dnb</a:t>
            </a:r>
            <a:endParaRPr lang="en-US" dirty="0"/>
          </a:p>
          <a:p>
            <a:pPr marL="0" indent="0">
              <a:buNone/>
            </a:pPr>
            <a:endParaRPr lang="en-US" dirty="0"/>
          </a:p>
        </p:txBody>
      </p:sp>
      <p:sp>
        <p:nvSpPr>
          <p:cNvPr id="4" name="Text Placeholder 3">
            <a:extLst>
              <a:ext uri="{FF2B5EF4-FFF2-40B4-BE49-F238E27FC236}">
                <a16:creationId xmlns:a16="http://schemas.microsoft.com/office/drawing/2014/main" id="{02097EED-A802-954E-A6EC-5AE9A56A62A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9303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CB3533-B1AD-6F40-A070-1A80874F45BB}"/>
              </a:ext>
            </a:extLst>
          </p:cNvPr>
          <p:cNvSpPr>
            <a:spLocks noGrp="1"/>
          </p:cNvSpPr>
          <p:nvPr>
            <p:ph sz="quarter" idx="12"/>
          </p:nvPr>
        </p:nvSpPr>
        <p:spPr>
          <a:xfrm>
            <a:off x="912813" y="2357967"/>
            <a:ext cx="10363200" cy="1071033"/>
          </a:xfrm>
        </p:spPr>
        <p:txBody>
          <a:bodyPr anchor="ctr"/>
          <a:lstStyle/>
          <a:p>
            <a:pPr algn="ctr"/>
            <a:r>
              <a:rPr lang="en-US" sz="4400" dirty="0"/>
              <a:t>INTRODUCTIONS</a:t>
            </a:r>
          </a:p>
        </p:txBody>
      </p:sp>
      <p:sp>
        <p:nvSpPr>
          <p:cNvPr id="5" name="Slide Number Placeholder 4">
            <a:extLst>
              <a:ext uri="{FF2B5EF4-FFF2-40B4-BE49-F238E27FC236}">
                <a16:creationId xmlns:a16="http://schemas.microsoft.com/office/drawing/2014/main" id="{E88B35B8-331F-9D45-8AA2-F86F16F2EA22}"/>
              </a:ext>
            </a:extLst>
          </p:cNvPr>
          <p:cNvSpPr>
            <a:spLocks noGrp="1"/>
          </p:cNvSpPr>
          <p:nvPr>
            <p:ph type="sldNum" sz="quarter" idx="4"/>
          </p:nvPr>
        </p:nvSpPr>
        <p:spPr/>
        <p:txBody>
          <a:bodyPr/>
          <a:lstStyle/>
          <a:p>
            <a:fld id="{ED025EC6-12F2-BD4E-AD65-43BFB58C3D8F}" type="slidenum">
              <a:rPr lang="en-US" smtClean="0"/>
              <a:pPr/>
              <a:t>3</a:t>
            </a:fld>
            <a:endParaRPr lang="en-US"/>
          </a:p>
        </p:txBody>
      </p:sp>
      <p:sp>
        <p:nvSpPr>
          <p:cNvPr id="6" name="Text Placeholder 5">
            <a:extLst>
              <a:ext uri="{FF2B5EF4-FFF2-40B4-BE49-F238E27FC236}">
                <a16:creationId xmlns:a16="http://schemas.microsoft.com/office/drawing/2014/main" id="{FBE3B1C1-1516-F24C-BF3A-05909F473F3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365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7C4-135A-5240-A575-8A3AE7EB1B9E}"/>
              </a:ext>
            </a:extLst>
          </p:cNvPr>
          <p:cNvSpPr>
            <a:spLocks noGrp="1"/>
          </p:cNvSpPr>
          <p:nvPr>
            <p:ph type="title"/>
          </p:nvPr>
        </p:nvSpPr>
        <p:spPr/>
        <p:txBody>
          <a:bodyPr/>
          <a:lstStyle/>
          <a:p>
            <a:r>
              <a:rPr lang="en-US" dirty="0"/>
              <a:t>What problem are we helping to solve?</a:t>
            </a:r>
          </a:p>
        </p:txBody>
      </p:sp>
      <p:sp>
        <p:nvSpPr>
          <p:cNvPr id="3" name="Text Placeholder 2">
            <a:extLst>
              <a:ext uri="{FF2B5EF4-FFF2-40B4-BE49-F238E27FC236}">
                <a16:creationId xmlns:a16="http://schemas.microsoft.com/office/drawing/2014/main" id="{369F618A-3E80-4842-8E5C-661C01948CAD}"/>
              </a:ext>
            </a:extLst>
          </p:cNvPr>
          <p:cNvSpPr>
            <a:spLocks noGrp="1"/>
          </p:cNvSpPr>
          <p:nvPr>
            <p:ph type="body" sz="quarter" idx="10"/>
          </p:nvPr>
        </p:nvSpPr>
        <p:spPr/>
        <p:txBody>
          <a:bodyPr/>
          <a:lstStyle/>
          <a:p>
            <a:r>
              <a:rPr lang="en-US" dirty="0"/>
              <a:t>Sorting thru the high volume of news and information articles</a:t>
            </a:r>
          </a:p>
          <a:p>
            <a:r>
              <a:rPr lang="en-US" dirty="0"/>
              <a:t>Get you actionable, current, relevant news and related information quickly.</a:t>
            </a:r>
          </a:p>
          <a:p>
            <a:r>
              <a:rPr lang="en-US" dirty="0"/>
              <a:t>Our team sifts thru hundreds of research papers, articles, press releases, breach notices, data dumps, etc. each day looking for and sorting this information into condensed posts.</a:t>
            </a:r>
          </a:p>
          <a:p>
            <a:r>
              <a:rPr lang="en-US" dirty="0"/>
              <a:t>Think of it like a President’s Daily Brief, it’s a summary with links to the details.  </a:t>
            </a:r>
          </a:p>
          <a:p>
            <a:r>
              <a:rPr lang="en-US" dirty="0"/>
              <a:t>We give you the BLUF (Bottom Line Up Front)</a:t>
            </a:r>
          </a:p>
        </p:txBody>
      </p:sp>
      <p:sp>
        <p:nvSpPr>
          <p:cNvPr id="4" name="Text Placeholder 3">
            <a:extLst>
              <a:ext uri="{FF2B5EF4-FFF2-40B4-BE49-F238E27FC236}">
                <a16:creationId xmlns:a16="http://schemas.microsoft.com/office/drawing/2014/main" id="{D6746197-F03B-2243-BDB3-D55ECECE925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66945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0855-A463-614A-A4DC-75C86DEDE50C}"/>
              </a:ext>
            </a:extLst>
          </p:cNvPr>
          <p:cNvSpPr>
            <a:spLocks noGrp="1"/>
          </p:cNvSpPr>
          <p:nvPr>
            <p:ph type="title"/>
          </p:nvPr>
        </p:nvSpPr>
        <p:spPr/>
        <p:txBody>
          <a:bodyPr/>
          <a:lstStyle/>
          <a:p>
            <a:r>
              <a:rPr lang="en-US" dirty="0"/>
              <a:t>Requirements to signup for DNB</a:t>
            </a:r>
          </a:p>
        </p:txBody>
      </p:sp>
      <p:sp>
        <p:nvSpPr>
          <p:cNvPr id="3" name="Text Placeholder 2">
            <a:extLst>
              <a:ext uri="{FF2B5EF4-FFF2-40B4-BE49-F238E27FC236}">
                <a16:creationId xmlns:a16="http://schemas.microsoft.com/office/drawing/2014/main" id="{375B80AA-1162-E148-8088-9A0DE2F2E73A}"/>
              </a:ext>
            </a:extLst>
          </p:cNvPr>
          <p:cNvSpPr>
            <a:spLocks noGrp="1"/>
          </p:cNvSpPr>
          <p:nvPr>
            <p:ph type="body" sz="quarter" idx="10"/>
          </p:nvPr>
        </p:nvSpPr>
        <p:spPr/>
        <p:txBody>
          <a:bodyPr/>
          <a:lstStyle/>
          <a:p>
            <a:r>
              <a:rPr lang="en-US" dirty="0"/>
              <a:t>In order to signup for DNB you need to complete an application.</a:t>
            </a:r>
          </a:p>
          <a:p>
            <a:r>
              <a:rPr lang="en-US" dirty="0"/>
              <a:t>Generally, you must signup from a corporate email address.</a:t>
            </a:r>
          </a:p>
          <a:p>
            <a:r>
              <a:rPr lang="en-US" dirty="0"/>
              <a:t>Your application will be vetted by our team.</a:t>
            </a:r>
          </a:p>
          <a:p>
            <a:r>
              <a:rPr lang="en-US" dirty="0"/>
              <a:t>Once approved you will begin to receive email from DNB.</a:t>
            </a:r>
          </a:p>
          <a:p>
            <a:endParaRPr lang="en-US" dirty="0"/>
          </a:p>
        </p:txBody>
      </p:sp>
      <p:sp>
        <p:nvSpPr>
          <p:cNvPr id="4" name="Text Placeholder 3">
            <a:extLst>
              <a:ext uri="{FF2B5EF4-FFF2-40B4-BE49-F238E27FC236}">
                <a16:creationId xmlns:a16="http://schemas.microsoft.com/office/drawing/2014/main" id="{616CF5AF-87D8-944E-88A2-D7167E43E3E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48430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FF2C-6771-F84D-B3E4-096F10F99A57}"/>
              </a:ext>
            </a:extLst>
          </p:cNvPr>
          <p:cNvSpPr>
            <a:spLocks noGrp="1"/>
          </p:cNvSpPr>
          <p:nvPr>
            <p:ph type="title"/>
          </p:nvPr>
        </p:nvSpPr>
        <p:spPr/>
        <p:txBody>
          <a:bodyPr/>
          <a:lstStyle/>
          <a:p>
            <a:r>
              <a:rPr lang="en-US" dirty="0"/>
              <a:t>How to signup for Dragon News Bytes</a:t>
            </a:r>
          </a:p>
        </p:txBody>
      </p:sp>
      <p:sp>
        <p:nvSpPr>
          <p:cNvPr id="3" name="Text Placeholder 2">
            <a:extLst>
              <a:ext uri="{FF2B5EF4-FFF2-40B4-BE49-F238E27FC236}">
                <a16:creationId xmlns:a16="http://schemas.microsoft.com/office/drawing/2014/main" id="{DEFB5247-B779-404C-BA30-F8CFEBE64470}"/>
              </a:ext>
            </a:extLst>
          </p:cNvPr>
          <p:cNvSpPr>
            <a:spLocks noGrp="1"/>
          </p:cNvSpPr>
          <p:nvPr>
            <p:ph type="body" sz="quarter" idx="10"/>
          </p:nvPr>
        </p:nvSpPr>
        <p:spPr/>
        <p:txBody>
          <a:bodyPr/>
          <a:lstStyle/>
          <a:p>
            <a:r>
              <a:rPr lang="en-US" dirty="0"/>
              <a:t>Signing up is very straight forward and takes just a couple of minutes.</a:t>
            </a:r>
          </a:p>
          <a:p>
            <a:r>
              <a:rPr lang="en-US" dirty="0" err="1"/>
              <a:t>Goto</a:t>
            </a:r>
            <a:r>
              <a:rPr lang="en-US" dirty="0"/>
              <a:t> </a:t>
            </a:r>
            <a:r>
              <a:rPr lang="en-US" sz="2800" dirty="0">
                <a:hlinkClick r:id="rId2"/>
              </a:rPr>
              <a:t>https://www.team-cymru.com/dnb</a:t>
            </a:r>
            <a:endParaRPr lang="en-US" sz="2800" dirty="0"/>
          </a:p>
          <a:p>
            <a:r>
              <a:rPr lang="en-US" dirty="0"/>
              <a:t>Scroll down to the bottom and click on “SUBSCRIBE NOW”</a:t>
            </a:r>
          </a:p>
          <a:p>
            <a:r>
              <a:rPr lang="en-US" dirty="0"/>
              <a:t>Complete the application form</a:t>
            </a:r>
          </a:p>
          <a:p>
            <a:r>
              <a:rPr lang="en-US" dirty="0"/>
              <a:t>Our team will complete the needed internal steps and get back </a:t>
            </a:r>
            <a:r>
              <a:rPr lang="en-US" dirty="0" err="1"/>
              <a:t>intouch</a:t>
            </a:r>
            <a:r>
              <a:rPr lang="en-US" dirty="0"/>
              <a:t> shortly.</a:t>
            </a:r>
          </a:p>
          <a:p>
            <a:endParaRPr lang="en-US" dirty="0"/>
          </a:p>
        </p:txBody>
      </p:sp>
      <p:sp>
        <p:nvSpPr>
          <p:cNvPr id="4" name="Text Placeholder 3">
            <a:extLst>
              <a:ext uri="{FF2B5EF4-FFF2-40B4-BE49-F238E27FC236}">
                <a16:creationId xmlns:a16="http://schemas.microsoft.com/office/drawing/2014/main" id="{B408AB29-6A7B-C94D-A6AD-2CCBDA4EAE5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62971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273C-E3B7-C848-9F01-C6403B894C42}"/>
              </a:ext>
            </a:extLst>
          </p:cNvPr>
          <p:cNvSpPr>
            <a:spLocks noGrp="1"/>
          </p:cNvSpPr>
          <p:nvPr>
            <p:ph type="title"/>
          </p:nvPr>
        </p:nvSpPr>
        <p:spPr/>
        <p:txBody>
          <a:bodyPr/>
          <a:lstStyle/>
          <a:p>
            <a:r>
              <a:rPr lang="en-US" dirty="0"/>
              <a:t>How to implement DNB in your org?</a:t>
            </a:r>
          </a:p>
        </p:txBody>
      </p:sp>
      <p:sp>
        <p:nvSpPr>
          <p:cNvPr id="3" name="Text Placeholder 2">
            <a:extLst>
              <a:ext uri="{FF2B5EF4-FFF2-40B4-BE49-F238E27FC236}">
                <a16:creationId xmlns:a16="http://schemas.microsoft.com/office/drawing/2014/main" id="{696B4C3C-F416-034C-9ABA-B7F7C886490F}"/>
              </a:ext>
            </a:extLst>
          </p:cNvPr>
          <p:cNvSpPr>
            <a:spLocks noGrp="1"/>
          </p:cNvSpPr>
          <p:nvPr>
            <p:ph type="body" sz="quarter" idx="10"/>
          </p:nvPr>
        </p:nvSpPr>
        <p:spPr/>
        <p:txBody>
          <a:bodyPr/>
          <a:lstStyle/>
          <a:p>
            <a:r>
              <a:rPr lang="en-US" dirty="0"/>
              <a:t>Recommend that you create an email filter and put DNB emails into a specific folder.  Helps sort them from the noise.</a:t>
            </a:r>
          </a:p>
          <a:p>
            <a:r>
              <a:rPr lang="en-US" dirty="0"/>
              <a:t>You might wish to filter based on our Subject headers, so that you can catch topic areas that are important to you</a:t>
            </a:r>
          </a:p>
          <a:p>
            <a:r>
              <a:rPr lang="en-US" dirty="0"/>
              <a:t>Recommend that each morning you have a cup of java / tea and spend 10 minutes looking thru the latest emails and seeing if any of them are relevant to your operations.</a:t>
            </a:r>
          </a:p>
          <a:p>
            <a:r>
              <a:rPr lang="en-US" dirty="0"/>
              <a:t>Forward email and info internally to those that can better act on relevant issues.</a:t>
            </a:r>
          </a:p>
        </p:txBody>
      </p:sp>
      <p:sp>
        <p:nvSpPr>
          <p:cNvPr id="4" name="Text Placeholder 3">
            <a:extLst>
              <a:ext uri="{FF2B5EF4-FFF2-40B4-BE49-F238E27FC236}">
                <a16:creationId xmlns:a16="http://schemas.microsoft.com/office/drawing/2014/main" id="{4184F018-C5CF-DC4F-B0DD-9B3DEE75DDA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9251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9537FF-3187-CC4E-A8FC-EC58D6BEE878}"/>
              </a:ext>
            </a:extLst>
          </p:cNvPr>
          <p:cNvSpPr>
            <a:spLocks noGrp="1"/>
          </p:cNvSpPr>
          <p:nvPr>
            <p:ph type="body" sz="quarter" idx="10"/>
          </p:nvPr>
        </p:nvSpPr>
        <p:spPr>
          <a:xfrm>
            <a:off x="912813" y="1600678"/>
            <a:ext cx="10363200" cy="3679501"/>
          </a:xfrm>
        </p:spPr>
        <p:txBody>
          <a:bodyPr anchor="ctr"/>
          <a:lstStyle/>
          <a:p>
            <a:pPr marL="0" indent="0" algn="ctr">
              <a:buNone/>
            </a:pPr>
            <a:r>
              <a:rPr lang="en-US" dirty="0"/>
              <a:t>QUESTIONS ??</a:t>
            </a:r>
          </a:p>
        </p:txBody>
      </p:sp>
      <p:sp>
        <p:nvSpPr>
          <p:cNvPr id="4" name="Text Placeholder 3">
            <a:extLst>
              <a:ext uri="{FF2B5EF4-FFF2-40B4-BE49-F238E27FC236}">
                <a16:creationId xmlns:a16="http://schemas.microsoft.com/office/drawing/2014/main" id="{B100A1B9-C859-0046-BF87-E19BF780FDB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86034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CB3533-B1AD-6F40-A070-1A80874F45BB}"/>
              </a:ext>
            </a:extLst>
          </p:cNvPr>
          <p:cNvSpPr>
            <a:spLocks noGrp="1"/>
          </p:cNvSpPr>
          <p:nvPr>
            <p:ph sz="quarter" idx="12"/>
          </p:nvPr>
        </p:nvSpPr>
        <p:spPr>
          <a:xfrm>
            <a:off x="914162" y="2358247"/>
            <a:ext cx="10360501" cy="1070754"/>
          </a:xfrm>
        </p:spPr>
        <p:txBody>
          <a:bodyPr anchor="ctr">
            <a:normAutofit fontScale="85000" lnSpcReduction="20000"/>
          </a:bodyPr>
          <a:lstStyle/>
          <a:p>
            <a:pPr algn="ctr"/>
            <a:r>
              <a:rPr lang="en-US" sz="4399" dirty="0"/>
              <a:t>IP to ASN Services</a:t>
            </a:r>
          </a:p>
          <a:p>
            <a:pPr algn="ctr"/>
            <a:r>
              <a:rPr lang="en-US" sz="4399" dirty="0"/>
              <a:t>Various data mapping services</a:t>
            </a:r>
          </a:p>
        </p:txBody>
      </p:sp>
      <p:sp>
        <p:nvSpPr>
          <p:cNvPr id="5" name="Slide Number Placeholder 4">
            <a:extLst>
              <a:ext uri="{FF2B5EF4-FFF2-40B4-BE49-F238E27FC236}">
                <a16:creationId xmlns:a16="http://schemas.microsoft.com/office/drawing/2014/main" id="{E88B35B8-331F-9D45-8AA2-F86F16F2EA22}"/>
              </a:ext>
            </a:extLst>
          </p:cNvPr>
          <p:cNvSpPr>
            <a:spLocks noGrp="1"/>
          </p:cNvSpPr>
          <p:nvPr>
            <p:ph type="sldNum" sz="quarter" idx="4"/>
          </p:nvPr>
        </p:nvSpPr>
        <p:spPr/>
        <p:txBody>
          <a:bodyPr/>
          <a:lstStyle/>
          <a:p>
            <a:fld id="{ED025EC6-12F2-BD4E-AD65-43BFB58C3D8F}" type="slidenum">
              <a:rPr lang="en-US" smtClean="0"/>
              <a:pPr/>
              <a:t>35</a:t>
            </a:fld>
            <a:endParaRPr lang="en-US"/>
          </a:p>
        </p:txBody>
      </p:sp>
      <p:sp>
        <p:nvSpPr>
          <p:cNvPr id="6" name="Text Placeholder 5">
            <a:extLst>
              <a:ext uri="{FF2B5EF4-FFF2-40B4-BE49-F238E27FC236}">
                <a16:creationId xmlns:a16="http://schemas.microsoft.com/office/drawing/2014/main" id="{FBE3B1C1-1516-F24C-BF3A-05909F473F3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27417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C2DA-BED7-D54C-8DBC-0AEAA1306CEE}"/>
              </a:ext>
            </a:extLst>
          </p:cNvPr>
          <p:cNvSpPr>
            <a:spLocks noGrp="1"/>
          </p:cNvSpPr>
          <p:nvPr>
            <p:ph type="title"/>
          </p:nvPr>
        </p:nvSpPr>
        <p:spPr>
          <a:xfrm>
            <a:off x="1748335" y="47498"/>
            <a:ext cx="8034788" cy="836187"/>
          </a:xfrm>
        </p:spPr>
        <p:txBody>
          <a:bodyPr/>
          <a:lstStyle/>
          <a:p>
            <a:r>
              <a:rPr lang="en-US" sz="3199" spc="300" dirty="0">
                <a:latin typeface="Constantia" panose="02030602050306030303" pitchFamily="18" charset="0"/>
              </a:rPr>
              <a:t>IP to ASN Mapping Module Overview</a:t>
            </a:r>
          </a:p>
        </p:txBody>
      </p:sp>
      <p:sp>
        <p:nvSpPr>
          <p:cNvPr id="3" name="Text Placeholder 2">
            <a:extLst>
              <a:ext uri="{FF2B5EF4-FFF2-40B4-BE49-F238E27FC236}">
                <a16:creationId xmlns:a16="http://schemas.microsoft.com/office/drawing/2014/main" id="{6F3E4A67-D1C6-324C-98DA-078A0F478F76}"/>
              </a:ext>
            </a:extLst>
          </p:cNvPr>
          <p:cNvSpPr>
            <a:spLocks noGrp="1"/>
          </p:cNvSpPr>
          <p:nvPr>
            <p:ph type="body" sz="quarter" idx="10"/>
          </p:nvPr>
        </p:nvSpPr>
        <p:spPr>
          <a:xfrm>
            <a:off x="914162" y="1549047"/>
            <a:ext cx="10360501" cy="3467016"/>
          </a:xfrm>
        </p:spPr>
        <p:txBody>
          <a:bodyPr/>
          <a:lstStyle/>
          <a:p>
            <a:r>
              <a:rPr lang="en-US" sz="2399" dirty="0"/>
              <a:t>What is IP to ASN Mapping?</a:t>
            </a:r>
          </a:p>
          <a:p>
            <a:r>
              <a:rPr lang="en-US" sz="2399" dirty="0"/>
              <a:t>What problem(s) are we helping to solve ?</a:t>
            </a:r>
          </a:p>
          <a:p>
            <a:r>
              <a:rPr lang="en-US" sz="2399" dirty="0"/>
              <a:t>Requirements to signup for the IP to ASN Mapping Service.</a:t>
            </a:r>
          </a:p>
          <a:p>
            <a:r>
              <a:rPr lang="en-US" sz="2399" dirty="0"/>
              <a:t>How to signup for the IP to ASN Mapping Service.</a:t>
            </a:r>
          </a:p>
          <a:p>
            <a:r>
              <a:rPr lang="en-US" sz="2399" dirty="0"/>
              <a:t>How to </a:t>
            </a:r>
            <a:r>
              <a:rPr lang="en-US" sz="2399"/>
              <a:t>implement IP to ASN Mapping </a:t>
            </a:r>
            <a:r>
              <a:rPr lang="en-US" sz="2399" dirty="0"/>
              <a:t>Service on your network.</a:t>
            </a:r>
          </a:p>
          <a:p>
            <a:r>
              <a:rPr lang="en-US" sz="2399" dirty="0"/>
              <a:t>Questions ?</a:t>
            </a:r>
          </a:p>
          <a:p>
            <a:endParaRPr lang="en-US" sz="2399" dirty="0"/>
          </a:p>
          <a:p>
            <a:endParaRPr lang="en-US" dirty="0"/>
          </a:p>
        </p:txBody>
      </p:sp>
      <p:sp>
        <p:nvSpPr>
          <p:cNvPr id="4" name="Slide Number Placeholder 3">
            <a:extLst>
              <a:ext uri="{FF2B5EF4-FFF2-40B4-BE49-F238E27FC236}">
                <a16:creationId xmlns:a16="http://schemas.microsoft.com/office/drawing/2014/main" id="{6FF528BA-9D0B-7D4D-AE60-8C7EAEE81640}"/>
              </a:ext>
            </a:extLst>
          </p:cNvPr>
          <p:cNvSpPr>
            <a:spLocks noGrp="1"/>
          </p:cNvSpPr>
          <p:nvPr>
            <p:ph type="sldNum" sz="quarter" idx="4"/>
          </p:nvPr>
        </p:nvSpPr>
        <p:spPr/>
        <p:txBody>
          <a:bodyPr/>
          <a:lstStyle/>
          <a:p>
            <a:fld id="{ED025EC6-12F2-BD4E-AD65-43BFB58C3D8F}" type="slidenum">
              <a:rPr lang="en-US" smtClean="0"/>
              <a:pPr/>
              <a:t>36</a:t>
            </a:fld>
            <a:endParaRPr lang="en-US"/>
          </a:p>
        </p:txBody>
      </p:sp>
      <p:sp>
        <p:nvSpPr>
          <p:cNvPr id="6" name="Rectangle 5">
            <a:extLst>
              <a:ext uri="{FF2B5EF4-FFF2-40B4-BE49-F238E27FC236}">
                <a16:creationId xmlns:a16="http://schemas.microsoft.com/office/drawing/2014/main" id="{9AC39CCE-C1BC-5242-89BE-5249391150F6}"/>
              </a:ext>
            </a:extLst>
          </p:cNvPr>
          <p:cNvSpPr/>
          <p:nvPr/>
        </p:nvSpPr>
        <p:spPr>
          <a:xfrm rot="5400000">
            <a:off x="5718587" y="-3210424"/>
            <a:ext cx="45707" cy="7900531"/>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latin typeface="Tahoma" charset="0"/>
              <a:ea typeface="Tahoma" charset="0"/>
              <a:cs typeface="Tahoma" charset="0"/>
            </a:endParaRPr>
          </a:p>
        </p:txBody>
      </p:sp>
      <p:grpSp>
        <p:nvGrpSpPr>
          <p:cNvPr id="11" name="Group 10">
            <a:extLst>
              <a:ext uri="{FF2B5EF4-FFF2-40B4-BE49-F238E27FC236}">
                <a16:creationId xmlns:a16="http://schemas.microsoft.com/office/drawing/2014/main" id="{45C7BAAE-3631-B94A-B341-D616FD04950F}"/>
              </a:ext>
            </a:extLst>
          </p:cNvPr>
          <p:cNvGrpSpPr/>
          <p:nvPr/>
        </p:nvGrpSpPr>
        <p:grpSpPr>
          <a:xfrm>
            <a:off x="131641" y="6186316"/>
            <a:ext cx="517101" cy="514553"/>
            <a:chOff x="407455" y="193962"/>
            <a:chExt cx="878647" cy="925224"/>
          </a:xfrm>
        </p:grpSpPr>
        <p:grpSp>
          <p:nvGrpSpPr>
            <p:cNvPr id="12" name="Group 11">
              <a:extLst>
                <a:ext uri="{FF2B5EF4-FFF2-40B4-BE49-F238E27FC236}">
                  <a16:creationId xmlns:a16="http://schemas.microsoft.com/office/drawing/2014/main" id="{80AA2960-72F7-B34B-97F7-366648421D5D}"/>
                </a:ext>
              </a:extLst>
            </p:cNvPr>
            <p:cNvGrpSpPr/>
            <p:nvPr/>
          </p:nvGrpSpPr>
          <p:grpSpPr>
            <a:xfrm>
              <a:off x="407455" y="193962"/>
              <a:ext cx="878647" cy="925224"/>
              <a:chOff x="2157151" y="158803"/>
              <a:chExt cx="878647" cy="925224"/>
            </a:xfrm>
          </p:grpSpPr>
          <p:sp>
            <p:nvSpPr>
              <p:cNvPr id="14" name="Oval 13">
                <a:extLst>
                  <a:ext uri="{FF2B5EF4-FFF2-40B4-BE49-F238E27FC236}">
                    <a16:creationId xmlns:a16="http://schemas.microsoft.com/office/drawing/2014/main" id="{28CECAD7-93A6-E646-862A-037A7350D853}"/>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latin typeface="Tahoma" charset="0"/>
                  <a:ea typeface="Tahoma" charset="0"/>
                  <a:cs typeface="Tahoma" charset="0"/>
                </a:endParaRPr>
              </a:p>
            </p:txBody>
          </p:sp>
          <p:sp>
            <p:nvSpPr>
              <p:cNvPr id="15" name="Donut 14">
                <a:extLst>
                  <a:ext uri="{FF2B5EF4-FFF2-40B4-BE49-F238E27FC236}">
                    <a16:creationId xmlns:a16="http://schemas.microsoft.com/office/drawing/2014/main" id="{6754E8EF-D4C1-C744-983F-BA42CE88B35B}"/>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solidFill>
                    <a:schemeClr val="tx1"/>
                  </a:solidFill>
                  <a:latin typeface="Tahoma" charset="0"/>
                  <a:ea typeface="Tahoma" charset="0"/>
                  <a:cs typeface="Tahoma" charset="0"/>
                </a:endParaRPr>
              </a:p>
            </p:txBody>
          </p:sp>
        </p:grpSp>
        <p:pic>
          <p:nvPicPr>
            <p:cNvPr id="13" name="Graphic 12" descr="Classroom outline">
              <a:extLst>
                <a:ext uri="{FF2B5EF4-FFF2-40B4-BE49-F238E27FC236}">
                  <a16:creationId xmlns:a16="http://schemas.microsoft.com/office/drawing/2014/main" id="{780AD1BB-2B07-9348-B05F-4A47BA831BAC}"/>
                </a:ext>
              </a:extLst>
            </p:cNvPr>
            <p:cNvPicPr>
              <a:picLocks noChangeAspect="1"/>
            </p:cNvPicPr>
            <p:nvPr/>
          </p:nvPicPr>
          <p:blipFill>
            <a:blip/>
            <a:stretch>
              <a:fillRect/>
            </a:stretch>
          </p:blipFill>
          <p:spPr>
            <a:xfrm>
              <a:off x="545696" y="361094"/>
              <a:ext cx="584364" cy="584364"/>
            </a:xfrm>
            <a:prstGeom prst="rect">
              <a:avLst/>
            </a:prstGeom>
          </p:spPr>
        </p:pic>
      </p:grpSp>
    </p:spTree>
    <p:extLst>
      <p:ext uri="{BB962C8B-B14F-4D97-AF65-F5344CB8AC3E}">
        <p14:creationId xmlns:p14="http://schemas.microsoft.com/office/powerpoint/2010/main" val="4129605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323E-0B63-1341-BD50-86A237A4399C}"/>
              </a:ext>
            </a:extLst>
          </p:cNvPr>
          <p:cNvSpPr>
            <a:spLocks noGrp="1"/>
          </p:cNvSpPr>
          <p:nvPr>
            <p:ph type="title"/>
          </p:nvPr>
        </p:nvSpPr>
        <p:spPr/>
        <p:txBody>
          <a:bodyPr/>
          <a:lstStyle/>
          <a:p>
            <a:r>
              <a:rPr lang="en-US" dirty="0"/>
              <a:t>What is IP to ASN Mapping Service?</a:t>
            </a:r>
          </a:p>
        </p:txBody>
      </p:sp>
      <p:sp>
        <p:nvSpPr>
          <p:cNvPr id="3" name="Text Placeholder 2">
            <a:extLst>
              <a:ext uri="{FF2B5EF4-FFF2-40B4-BE49-F238E27FC236}">
                <a16:creationId xmlns:a16="http://schemas.microsoft.com/office/drawing/2014/main" id="{47F9D319-E4FB-5B43-81DD-23DC716B8821}"/>
              </a:ext>
            </a:extLst>
          </p:cNvPr>
          <p:cNvSpPr>
            <a:spLocks noGrp="1"/>
          </p:cNvSpPr>
          <p:nvPr>
            <p:ph type="body" sz="quarter" idx="10"/>
          </p:nvPr>
        </p:nvSpPr>
        <p:spPr/>
        <p:txBody>
          <a:bodyPr>
            <a:normAutofit lnSpcReduction="10000"/>
          </a:bodyPr>
          <a:lstStyle/>
          <a:p>
            <a:r>
              <a:rPr lang="en-US" dirty="0"/>
              <a:t>The service enables a way to map network identifiers:</a:t>
            </a:r>
          </a:p>
          <a:p>
            <a:pPr lvl="1"/>
            <a:r>
              <a:rPr lang="en-US" dirty="0">
                <a:hlinkClick r:id="rId2"/>
              </a:rPr>
              <a:t>https://www.team-cymru.com/ip-asn-mapping</a:t>
            </a:r>
            <a:endParaRPr lang="en-US" dirty="0"/>
          </a:p>
          <a:p>
            <a:pPr marL="457063" lvl="1" indent="0">
              <a:buNone/>
            </a:pPr>
            <a:endParaRPr lang="en-US" dirty="0"/>
          </a:p>
          <a:p>
            <a:pPr lvl="2"/>
            <a:r>
              <a:rPr lang="en-US" dirty="0"/>
              <a:t>BGP Origin ASN</a:t>
            </a:r>
          </a:p>
          <a:p>
            <a:pPr lvl="2"/>
            <a:r>
              <a:rPr lang="en-US" dirty="0"/>
              <a:t>BGP Peer ASN</a:t>
            </a:r>
          </a:p>
          <a:p>
            <a:pPr lvl="2"/>
            <a:r>
              <a:rPr lang="en-US" dirty="0"/>
              <a:t>BGP Prefix</a:t>
            </a:r>
          </a:p>
          <a:p>
            <a:pPr lvl="2"/>
            <a:r>
              <a:rPr lang="en-US" dirty="0"/>
              <a:t>Prefix Country Code (assigned)</a:t>
            </a:r>
          </a:p>
          <a:p>
            <a:pPr lvl="2"/>
            <a:r>
              <a:rPr lang="en-US" dirty="0"/>
              <a:t>Prefix Registry (assigned)</a:t>
            </a:r>
          </a:p>
          <a:p>
            <a:pPr lvl="2"/>
            <a:r>
              <a:rPr lang="en-US" dirty="0"/>
              <a:t>Prefix Allocation date</a:t>
            </a:r>
          </a:p>
          <a:p>
            <a:pPr lvl="2"/>
            <a:r>
              <a:rPr lang="en-US" dirty="0"/>
              <a:t>ASN Country Code (assigned)</a:t>
            </a:r>
          </a:p>
          <a:p>
            <a:pPr lvl="2"/>
            <a:r>
              <a:rPr lang="en-US" dirty="0"/>
              <a:t>ASN Registry (assigned)</a:t>
            </a:r>
          </a:p>
          <a:p>
            <a:pPr lvl="2"/>
            <a:r>
              <a:rPr lang="en-US" dirty="0"/>
              <a:t>ASN Allocation date</a:t>
            </a:r>
          </a:p>
          <a:p>
            <a:pPr lvl="2"/>
            <a:r>
              <a:rPr lang="en-US" dirty="0"/>
              <a:t>ASN Description</a:t>
            </a:r>
          </a:p>
        </p:txBody>
      </p:sp>
      <p:sp>
        <p:nvSpPr>
          <p:cNvPr id="4" name="Text Placeholder 3">
            <a:extLst>
              <a:ext uri="{FF2B5EF4-FFF2-40B4-BE49-F238E27FC236}">
                <a16:creationId xmlns:a16="http://schemas.microsoft.com/office/drawing/2014/main" id="{499561DA-302C-3D49-B374-35D4B0A0A0B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29610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E753-144C-A848-9FF6-97FD09E5FD8A}"/>
              </a:ext>
            </a:extLst>
          </p:cNvPr>
          <p:cNvSpPr>
            <a:spLocks noGrp="1"/>
          </p:cNvSpPr>
          <p:nvPr>
            <p:ph type="title"/>
          </p:nvPr>
        </p:nvSpPr>
        <p:spPr>
          <a:xfrm>
            <a:off x="912813" y="462418"/>
            <a:ext cx="10363200" cy="836187"/>
          </a:xfrm>
        </p:spPr>
        <p:txBody>
          <a:bodyPr/>
          <a:lstStyle/>
          <a:p>
            <a:r>
              <a:rPr lang="en-US" dirty="0"/>
              <a:t>What problems are we helping to solve?</a:t>
            </a:r>
          </a:p>
        </p:txBody>
      </p:sp>
      <p:sp>
        <p:nvSpPr>
          <p:cNvPr id="3" name="Text Placeholder 2">
            <a:extLst>
              <a:ext uri="{FF2B5EF4-FFF2-40B4-BE49-F238E27FC236}">
                <a16:creationId xmlns:a16="http://schemas.microsoft.com/office/drawing/2014/main" id="{C61A22C6-3E70-9A48-9156-A147F9FCDE94}"/>
              </a:ext>
            </a:extLst>
          </p:cNvPr>
          <p:cNvSpPr>
            <a:spLocks noGrp="1"/>
          </p:cNvSpPr>
          <p:nvPr>
            <p:ph type="body" sz="quarter" idx="10"/>
          </p:nvPr>
        </p:nvSpPr>
        <p:spPr/>
        <p:txBody>
          <a:bodyPr/>
          <a:lstStyle/>
          <a:p>
            <a:r>
              <a:rPr lang="en-US" dirty="0"/>
              <a:t>We are enabling quick mapping of network identifiers to useful information.</a:t>
            </a:r>
          </a:p>
          <a:p>
            <a:r>
              <a:rPr lang="en-US" dirty="0"/>
              <a:t>We do the heavy lifting of getting data from all of the RIR’s, more than 50+ BGP peers and other sources.</a:t>
            </a:r>
          </a:p>
          <a:p>
            <a:r>
              <a:rPr lang="en-US" dirty="0"/>
              <a:t>We compile this into an easy, automated way of querying info.</a:t>
            </a:r>
          </a:p>
          <a:p>
            <a:r>
              <a:rPr lang="en-US" dirty="0"/>
              <a:t>We refresh the information every 4 hours.</a:t>
            </a:r>
          </a:p>
          <a:p>
            <a:r>
              <a:rPr lang="en-US" dirty="0"/>
              <a:t>Easy way to map a large number IP’s to ASN’s for example.</a:t>
            </a:r>
          </a:p>
          <a:p>
            <a:pPr lvl="1"/>
            <a:r>
              <a:rPr lang="en-US" dirty="0"/>
              <a:t>This enables seeing if a specific ASN is the source of problems</a:t>
            </a:r>
          </a:p>
        </p:txBody>
      </p:sp>
      <p:sp>
        <p:nvSpPr>
          <p:cNvPr id="4" name="Text Placeholder 3">
            <a:extLst>
              <a:ext uri="{FF2B5EF4-FFF2-40B4-BE49-F238E27FC236}">
                <a16:creationId xmlns:a16="http://schemas.microsoft.com/office/drawing/2014/main" id="{279D5822-F411-D048-9EED-73854EC9D00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03802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196E-2E62-1449-ABE3-3657415BB1DB}"/>
              </a:ext>
            </a:extLst>
          </p:cNvPr>
          <p:cNvSpPr>
            <a:spLocks noGrp="1"/>
          </p:cNvSpPr>
          <p:nvPr>
            <p:ph type="title"/>
          </p:nvPr>
        </p:nvSpPr>
        <p:spPr/>
        <p:txBody>
          <a:bodyPr/>
          <a:lstStyle/>
          <a:p>
            <a:r>
              <a:rPr lang="en-US" dirty="0"/>
              <a:t>Requirements to sign up for service</a:t>
            </a:r>
          </a:p>
        </p:txBody>
      </p:sp>
      <p:sp>
        <p:nvSpPr>
          <p:cNvPr id="3" name="Text Placeholder 2">
            <a:extLst>
              <a:ext uri="{FF2B5EF4-FFF2-40B4-BE49-F238E27FC236}">
                <a16:creationId xmlns:a16="http://schemas.microsoft.com/office/drawing/2014/main" id="{458B2325-2A28-F643-BE99-232CB07EE2A2}"/>
              </a:ext>
            </a:extLst>
          </p:cNvPr>
          <p:cNvSpPr>
            <a:spLocks noGrp="1"/>
          </p:cNvSpPr>
          <p:nvPr>
            <p:ph type="body" sz="quarter" idx="10"/>
          </p:nvPr>
        </p:nvSpPr>
        <p:spPr/>
        <p:txBody>
          <a:bodyPr/>
          <a:lstStyle/>
          <a:p>
            <a:r>
              <a:rPr lang="en-US" dirty="0"/>
              <a:t>Generally anyone can use the service as long as:</a:t>
            </a:r>
          </a:p>
          <a:p>
            <a:pPr lvl="1"/>
            <a:r>
              <a:rPr lang="en-US" dirty="0"/>
              <a:t>You understand this is NOT a </a:t>
            </a:r>
            <a:r>
              <a:rPr lang="en-US" dirty="0" err="1"/>
              <a:t>GEOLocation</a:t>
            </a:r>
            <a:r>
              <a:rPr lang="en-US" dirty="0"/>
              <a:t> service.</a:t>
            </a:r>
          </a:p>
          <a:p>
            <a:pPr marL="457063" lvl="1" indent="0">
              <a:buNone/>
            </a:pPr>
            <a:endParaRPr lang="en-US" dirty="0"/>
          </a:p>
          <a:p>
            <a:pPr lvl="1"/>
            <a:r>
              <a:rPr lang="en-US" dirty="0"/>
              <a:t>You do not abuse the service with high query rates</a:t>
            </a:r>
          </a:p>
          <a:p>
            <a:pPr lvl="2"/>
            <a:r>
              <a:rPr lang="en-US" dirty="0"/>
              <a:t>If you have a specific need or concern please reach out to us and we will work with you.</a:t>
            </a:r>
          </a:p>
          <a:p>
            <a:pPr lvl="1"/>
            <a:endParaRPr lang="en-US" dirty="0"/>
          </a:p>
        </p:txBody>
      </p:sp>
      <p:sp>
        <p:nvSpPr>
          <p:cNvPr id="4" name="Text Placeholder 3">
            <a:extLst>
              <a:ext uri="{FF2B5EF4-FFF2-40B4-BE49-F238E27FC236}">
                <a16:creationId xmlns:a16="http://schemas.microsoft.com/office/drawing/2014/main" id="{21921E77-36D7-6E49-8280-3F46B498AA2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3782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B9A0E-82A0-8641-83A4-452DF97D77A3}"/>
              </a:ext>
            </a:extLst>
          </p:cNvPr>
          <p:cNvSpPr>
            <a:spLocks noGrp="1"/>
          </p:cNvSpPr>
          <p:nvPr>
            <p:ph type="sldNum" sz="quarter" idx="4"/>
          </p:nvPr>
        </p:nvSpPr>
        <p:spPr/>
        <p:txBody>
          <a:bodyPr/>
          <a:lstStyle/>
          <a:p>
            <a:fld id="{ED025EC6-12F2-BD4E-AD65-43BFB58C3D8F}" type="slidenum">
              <a:rPr lang="en-US" smtClean="0"/>
              <a:pPr/>
              <a:t>4</a:t>
            </a:fld>
            <a:endParaRPr lang="en-US"/>
          </a:p>
        </p:txBody>
      </p:sp>
      <p:sp>
        <p:nvSpPr>
          <p:cNvPr id="80" name="Rectangle 79">
            <a:extLst>
              <a:ext uri="{FF2B5EF4-FFF2-40B4-BE49-F238E27FC236}">
                <a16:creationId xmlns:a16="http://schemas.microsoft.com/office/drawing/2014/main" id="{4A2B6BB6-403F-EE4C-B3D9-5471BF6397FE}"/>
              </a:ext>
            </a:extLst>
          </p:cNvPr>
          <p:cNvSpPr/>
          <p:nvPr/>
        </p:nvSpPr>
        <p:spPr>
          <a:xfrm rot="5400000" flipH="1">
            <a:off x="2625888" y="-903634"/>
            <a:ext cx="48831" cy="3982069"/>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79" name="TextBox 78">
            <a:extLst>
              <a:ext uri="{FF2B5EF4-FFF2-40B4-BE49-F238E27FC236}">
                <a16:creationId xmlns:a16="http://schemas.microsoft.com/office/drawing/2014/main" id="{009FBA2D-0B24-4347-851C-6A22D617C333}"/>
              </a:ext>
            </a:extLst>
          </p:cNvPr>
          <p:cNvSpPr txBox="1"/>
          <p:nvPr/>
        </p:nvSpPr>
        <p:spPr>
          <a:xfrm>
            <a:off x="659268" y="328552"/>
            <a:ext cx="3982070" cy="923330"/>
          </a:xfrm>
          <a:prstGeom prst="rect">
            <a:avLst/>
          </a:prstGeom>
          <a:noFill/>
        </p:spPr>
        <p:txBody>
          <a:bodyPr wrap="square" rtlCol="0">
            <a:spAutoFit/>
          </a:bodyPr>
          <a:lstStyle/>
          <a:p>
            <a:r>
              <a:rPr lang="en-US" sz="5400" dirty="0"/>
              <a:t>Team Cymru</a:t>
            </a:r>
          </a:p>
        </p:txBody>
      </p:sp>
      <p:sp>
        <p:nvSpPr>
          <p:cNvPr id="18" name="Oval 17">
            <a:extLst>
              <a:ext uri="{FF2B5EF4-FFF2-40B4-BE49-F238E27FC236}">
                <a16:creationId xmlns:a16="http://schemas.microsoft.com/office/drawing/2014/main" id="{A1F4DBBE-3AF9-0448-BE93-784BABC95219}"/>
              </a:ext>
            </a:extLst>
          </p:cNvPr>
          <p:cNvSpPr/>
          <p:nvPr/>
        </p:nvSpPr>
        <p:spPr>
          <a:xfrm>
            <a:off x="2019099" y="2737037"/>
            <a:ext cx="777260" cy="79883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pic>
        <p:nvPicPr>
          <p:cNvPr id="17" name="Picture 16" descr="Icon&#10;&#10;Description automatically generated">
            <a:extLst>
              <a:ext uri="{FF2B5EF4-FFF2-40B4-BE49-F238E27FC236}">
                <a16:creationId xmlns:a16="http://schemas.microsoft.com/office/drawing/2014/main" id="{C4C8296E-F6C2-E845-91F3-4CE04629CB88}"/>
              </a:ext>
            </a:extLst>
          </p:cNvPr>
          <p:cNvPicPr>
            <a:picLocks noChangeAspect="1"/>
          </p:cNvPicPr>
          <p:nvPr/>
        </p:nvPicPr>
        <p:blipFill>
          <a:blip/>
          <a:stretch>
            <a:fillRect/>
          </a:stretch>
        </p:blipFill>
        <p:spPr>
          <a:xfrm>
            <a:off x="2141487" y="2931434"/>
            <a:ext cx="532484" cy="456143"/>
          </a:xfrm>
          <a:prstGeom prst="rect">
            <a:avLst/>
          </a:prstGeom>
        </p:spPr>
      </p:pic>
      <p:sp>
        <p:nvSpPr>
          <p:cNvPr id="26" name="Donut 25">
            <a:extLst>
              <a:ext uri="{FF2B5EF4-FFF2-40B4-BE49-F238E27FC236}">
                <a16:creationId xmlns:a16="http://schemas.microsoft.com/office/drawing/2014/main" id="{4DDEE95F-F3B2-0443-80CB-340FF6A8C375}"/>
              </a:ext>
            </a:extLst>
          </p:cNvPr>
          <p:cNvSpPr>
            <a:spLocks noChangeAspect="1"/>
          </p:cNvSpPr>
          <p:nvPr/>
        </p:nvSpPr>
        <p:spPr>
          <a:xfrm>
            <a:off x="1739544" y="2446239"/>
            <a:ext cx="1336370" cy="1421832"/>
          </a:xfrm>
          <a:prstGeom prst="donut">
            <a:avLst>
              <a:gd name="adj" fmla="val 1879"/>
            </a:avLst>
          </a:prstGeom>
          <a:solidFill>
            <a:schemeClr val="bg1"/>
          </a:solid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27" name="Donut 26">
            <a:extLst>
              <a:ext uri="{FF2B5EF4-FFF2-40B4-BE49-F238E27FC236}">
                <a16:creationId xmlns:a16="http://schemas.microsoft.com/office/drawing/2014/main" id="{6E5B10C8-5221-604F-9E93-2BEBCAD0460C}"/>
              </a:ext>
            </a:extLst>
          </p:cNvPr>
          <p:cNvSpPr>
            <a:spLocks/>
          </p:cNvSpPr>
          <p:nvPr/>
        </p:nvSpPr>
        <p:spPr>
          <a:xfrm>
            <a:off x="1195323" y="1996582"/>
            <a:ext cx="2405467" cy="2421490"/>
          </a:xfrm>
          <a:prstGeom prst="donut">
            <a:avLst>
              <a:gd name="adj" fmla="val 1156"/>
            </a:avLst>
          </a:prstGeom>
          <a:solidFill>
            <a:schemeClr val="bg1"/>
          </a:solidFill>
          <a:ln w="1587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35" name="Donut 34">
            <a:extLst>
              <a:ext uri="{FF2B5EF4-FFF2-40B4-BE49-F238E27FC236}">
                <a16:creationId xmlns:a16="http://schemas.microsoft.com/office/drawing/2014/main" id="{B1405ED4-4173-5346-B3DC-6CE120AEC6AC}"/>
              </a:ext>
            </a:extLst>
          </p:cNvPr>
          <p:cNvSpPr/>
          <p:nvPr/>
        </p:nvSpPr>
        <p:spPr>
          <a:xfrm>
            <a:off x="527139" y="1323946"/>
            <a:ext cx="3741837" cy="3766762"/>
          </a:xfrm>
          <a:prstGeom prst="donut">
            <a:avLst>
              <a:gd name="adj" fmla="val 17757"/>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28" name="Oval 27">
            <a:extLst>
              <a:ext uri="{FF2B5EF4-FFF2-40B4-BE49-F238E27FC236}">
                <a16:creationId xmlns:a16="http://schemas.microsoft.com/office/drawing/2014/main" id="{6BC48ACC-41A2-5546-BE9E-F8C062FFB5C2}"/>
              </a:ext>
            </a:extLst>
          </p:cNvPr>
          <p:cNvSpPr/>
          <p:nvPr/>
        </p:nvSpPr>
        <p:spPr>
          <a:xfrm>
            <a:off x="3221129" y="2124639"/>
            <a:ext cx="441129" cy="500750"/>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16" name="Graphic 15" descr="Connections with solid fill">
            <a:extLst>
              <a:ext uri="{FF2B5EF4-FFF2-40B4-BE49-F238E27FC236}">
                <a16:creationId xmlns:a16="http://schemas.microsoft.com/office/drawing/2014/main" id="{8F903E87-6E7D-A640-ADD7-3F0D6D4E2EB2}"/>
              </a:ext>
            </a:extLst>
          </p:cNvPr>
          <p:cNvPicPr>
            <a:picLocks noChangeAspect="1"/>
          </p:cNvPicPr>
          <p:nvPr/>
        </p:nvPicPr>
        <p:blipFill>
          <a:blip/>
          <a:stretch>
            <a:fillRect/>
          </a:stretch>
        </p:blipFill>
        <p:spPr>
          <a:xfrm>
            <a:off x="3239739" y="2179145"/>
            <a:ext cx="397016" cy="414207"/>
          </a:xfrm>
          <a:prstGeom prst="rect">
            <a:avLst/>
          </a:prstGeom>
        </p:spPr>
      </p:pic>
      <p:cxnSp>
        <p:nvCxnSpPr>
          <p:cNvPr id="49" name="Straight Arrow Connector 48">
            <a:extLst>
              <a:ext uri="{FF2B5EF4-FFF2-40B4-BE49-F238E27FC236}">
                <a16:creationId xmlns:a16="http://schemas.microsoft.com/office/drawing/2014/main" id="{350A198B-CA27-DE40-9D6E-266DFDC20AA7}"/>
              </a:ext>
            </a:extLst>
          </p:cNvPr>
          <p:cNvCxnSpPr>
            <a:cxnSpLocks/>
          </p:cNvCxnSpPr>
          <p:nvPr/>
        </p:nvCxnSpPr>
        <p:spPr>
          <a:xfrm flipV="1">
            <a:off x="1638999" y="3635820"/>
            <a:ext cx="204713" cy="18856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88A65A4-A586-F340-831C-8AB5BA6D16F8}"/>
              </a:ext>
            </a:extLst>
          </p:cNvPr>
          <p:cNvCxnSpPr>
            <a:cxnSpLocks/>
          </p:cNvCxnSpPr>
          <p:nvPr/>
        </p:nvCxnSpPr>
        <p:spPr>
          <a:xfrm flipV="1">
            <a:off x="3008376" y="2554744"/>
            <a:ext cx="204713" cy="18856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581327BF-8135-0B44-922F-358B5296A9F9}"/>
              </a:ext>
            </a:extLst>
          </p:cNvPr>
          <p:cNvSpPr/>
          <p:nvPr/>
        </p:nvSpPr>
        <p:spPr>
          <a:xfrm>
            <a:off x="1159358" y="2124639"/>
            <a:ext cx="443675"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55" name="Graphic 54" descr="Handshake with solid fill">
            <a:extLst>
              <a:ext uri="{FF2B5EF4-FFF2-40B4-BE49-F238E27FC236}">
                <a16:creationId xmlns:a16="http://schemas.microsoft.com/office/drawing/2014/main" id="{143F149E-4687-B54C-A3B1-919685EF3C35}"/>
              </a:ext>
            </a:extLst>
          </p:cNvPr>
          <p:cNvPicPr>
            <a:picLocks noChangeAspect="1"/>
          </p:cNvPicPr>
          <p:nvPr/>
        </p:nvPicPr>
        <p:blipFill>
          <a:blip/>
          <a:stretch>
            <a:fillRect/>
          </a:stretch>
        </p:blipFill>
        <p:spPr>
          <a:xfrm>
            <a:off x="1150513" y="2150220"/>
            <a:ext cx="454451" cy="457478"/>
          </a:xfrm>
          <a:prstGeom prst="rect">
            <a:avLst/>
          </a:prstGeom>
        </p:spPr>
      </p:pic>
      <p:cxnSp>
        <p:nvCxnSpPr>
          <p:cNvPr id="59" name="Straight Arrow Connector 58">
            <a:extLst>
              <a:ext uri="{FF2B5EF4-FFF2-40B4-BE49-F238E27FC236}">
                <a16:creationId xmlns:a16="http://schemas.microsoft.com/office/drawing/2014/main" id="{B430C14D-EE17-CF47-9552-1D3FBE6F05B8}"/>
              </a:ext>
            </a:extLst>
          </p:cNvPr>
          <p:cNvCxnSpPr>
            <a:cxnSpLocks/>
          </p:cNvCxnSpPr>
          <p:nvPr/>
        </p:nvCxnSpPr>
        <p:spPr>
          <a:xfrm>
            <a:off x="1576105" y="2554744"/>
            <a:ext cx="219519" cy="1920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A3021917-CBED-5147-95FC-B497EC7D5B87}"/>
              </a:ext>
            </a:extLst>
          </p:cNvPr>
          <p:cNvSpPr/>
          <p:nvPr/>
        </p:nvSpPr>
        <p:spPr>
          <a:xfrm>
            <a:off x="3240139" y="3776472"/>
            <a:ext cx="443676"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64" name="Graphic 63" descr="Open envelope with solid fill">
            <a:extLst>
              <a:ext uri="{FF2B5EF4-FFF2-40B4-BE49-F238E27FC236}">
                <a16:creationId xmlns:a16="http://schemas.microsoft.com/office/drawing/2014/main" id="{C5D7AAF6-5769-4245-A494-A67361D48ADD}"/>
              </a:ext>
            </a:extLst>
          </p:cNvPr>
          <p:cNvPicPr>
            <a:picLocks noChangeAspect="1"/>
          </p:cNvPicPr>
          <p:nvPr/>
        </p:nvPicPr>
        <p:blipFill>
          <a:blip/>
          <a:stretch>
            <a:fillRect/>
          </a:stretch>
        </p:blipFill>
        <p:spPr>
          <a:xfrm>
            <a:off x="3291061" y="3836366"/>
            <a:ext cx="327711" cy="329893"/>
          </a:xfrm>
          <a:prstGeom prst="rect">
            <a:avLst/>
          </a:prstGeom>
        </p:spPr>
      </p:pic>
      <p:cxnSp>
        <p:nvCxnSpPr>
          <p:cNvPr id="72" name="Straight Arrow Connector 71">
            <a:extLst>
              <a:ext uri="{FF2B5EF4-FFF2-40B4-BE49-F238E27FC236}">
                <a16:creationId xmlns:a16="http://schemas.microsoft.com/office/drawing/2014/main" id="{CAFE65F6-7C6A-714A-9E03-BCB84DC8BB0B}"/>
              </a:ext>
            </a:extLst>
          </p:cNvPr>
          <p:cNvCxnSpPr>
            <a:cxnSpLocks/>
          </p:cNvCxnSpPr>
          <p:nvPr/>
        </p:nvCxnSpPr>
        <p:spPr>
          <a:xfrm>
            <a:off x="3008376" y="3639312"/>
            <a:ext cx="237124" cy="1920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93ABC21-B587-E44D-A687-33D38B274DEB}"/>
              </a:ext>
            </a:extLst>
          </p:cNvPr>
          <p:cNvSpPr txBox="1"/>
          <p:nvPr/>
        </p:nvSpPr>
        <p:spPr>
          <a:xfrm>
            <a:off x="984874" y="4230741"/>
            <a:ext cx="1095170" cy="261610"/>
          </a:xfrm>
          <a:prstGeom prst="rect">
            <a:avLst/>
          </a:prstGeom>
          <a:noFill/>
        </p:spPr>
        <p:txBody>
          <a:bodyPr wrap="square" rtlCol="0">
            <a:spAutoFit/>
          </a:bodyPr>
          <a:lstStyle/>
          <a:p>
            <a:r>
              <a:rPr lang="en-US" sz="1100" dirty="0">
                <a:latin typeface="Tahoma" charset="0"/>
                <a:ea typeface="Tahoma" charset="0"/>
                <a:cs typeface="Tahoma" charset="0"/>
              </a:rPr>
              <a:t>Free Tools</a:t>
            </a:r>
          </a:p>
        </p:txBody>
      </p:sp>
      <p:sp>
        <p:nvSpPr>
          <p:cNvPr id="76" name="TextBox 75">
            <a:extLst>
              <a:ext uri="{FF2B5EF4-FFF2-40B4-BE49-F238E27FC236}">
                <a16:creationId xmlns:a16="http://schemas.microsoft.com/office/drawing/2014/main" id="{2D664EF2-7559-2B42-85C6-B296C743BCF8}"/>
              </a:ext>
            </a:extLst>
          </p:cNvPr>
          <p:cNvSpPr txBox="1"/>
          <p:nvPr/>
        </p:nvSpPr>
        <p:spPr>
          <a:xfrm>
            <a:off x="3258404" y="4260828"/>
            <a:ext cx="688047" cy="261610"/>
          </a:xfrm>
          <a:prstGeom prst="rect">
            <a:avLst/>
          </a:prstGeom>
          <a:noFill/>
        </p:spPr>
        <p:txBody>
          <a:bodyPr wrap="square" rtlCol="0">
            <a:spAutoFit/>
          </a:bodyPr>
          <a:lstStyle/>
          <a:p>
            <a:r>
              <a:rPr lang="en-US" sz="1100" dirty="0">
                <a:latin typeface="Tahoma" charset="0"/>
                <a:ea typeface="Tahoma" charset="0"/>
                <a:cs typeface="Tahoma" charset="0"/>
              </a:rPr>
              <a:t>DNB</a:t>
            </a:r>
          </a:p>
        </p:txBody>
      </p:sp>
      <p:sp>
        <p:nvSpPr>
          <p:cNvPr id="77" name="TextBox 76">
            <a:extLst>
              <a:ext uri="{FF2B5EF4-FFF2-40B4-BE49-F238E27FC236}">
                <a16:creationId xmlns:a16="http://schemas.microsoft.com/office/drawing/2014/main" id="{5AAB0CE2-3E99-984A-8E04-F21D4A5AAB8A}"/>
              </a:ext>
            </a:extLst>
          </p:cNvPr>
          <p:cNvSpPr txBox="1"/>
          <p:nvPr/>
        </p:nvSpPr>
        <p:spPr>
          <a:xfrm>
            <a:off x="1098187" y="1888301"/>
            <a:ext cx="703340" cy="261610"/>
          </a:xfrm>
          <a:prstGeom prst="rect">
            <a:avLst/>
          </a:prstGeom>
          <a:noFill/>
        </p:spPr>
        <p:txBody>
          <a:bodyPr wrap="square" rtlCol="0">
            <a:spAutoFit/>
          </a:bodyPr>
          <a:lstStyle/>
          <a:p>
            <a:r>
              <a:rPr lang="en-US" sz="1100" dirty="0">
                <a:latin typeface="Tahoma" charset="0"/>
                <a:ea typeface="Tahoma" charset="0"/>
                <a:cs typeface="Tahoma" charset="0"/>
              </a:rPr>
              <a:t>CSIRT</a:t>
            </a:r>
          </a:p>
        </p:txBody>
      </p:sp>
      <p:sp>
        <p:nvSpPr>
          <p:cNvPr id="78" name="TextBox 77">
            <a:extLst>
              <a:ext uri="{FF2B5EF4-FFF2-40B4-BE49-F238E27FC236}">
                <a16:creationId xmlns:a16="http://schemas.microsoft.com/office/drawing/2014/main" id="{BBB33B17-EF6B-5D48-A95F-B58FD9872255}"/>
              </a:ext>
            </a:extLst>
          </p:cNvPr>
          <p:cNvSpPr txBox="1"/>
          <p:nvPr/>
        </p:nvSpPr>
        <p:spPr>
          <a:xfrm>
            <a:off x="3174525" y="1888301"/>
            <a:ext cx="869335" cy="261610"/>
          </a:xfrm>
          <a:prstGeom prst="rect">
            <a:avLst/>
          </a:prstGeom>
          <a:noFill/>
        </p:spPr>
        <p:txBody>
          <a:bodyPr wrap="square" rtlCol="0">
            <a:spAutoFit/>
          </a:bodyPr>
          <a:lstStyle/>
          <a:p>
            <a:r>
              <a:rPr lang="en-US" sz="1100" dirty="0">
                <a:latin typeface="Tahoma" charset="0"/>
                <a:ea typeface="Tahoma" charset="0"/>
                <a:cs typeface="Tahoma" charset="0"/>
              </a:rPr>
              <a:t>Events</a:t>
            </a:r>
          </a:p>
        </p:txBody>
      </p:sp>
      <p:sp>
        <p:nvSpPr>
          <p:cNvPr id="42" name="Oval 41">
            <a:extLst>
              <a:ext uri="{FF2B5EF4-FFF2-40B4-BE49-F238E27FC236}">
                <a16:creationId xmlns:a16="http://schemas.microsoft.com/office/drawing/2014/main" id="{51F7FA87-857F-4C42-A2DE-793CCDB315E8}"/>
              </a:ext>
            </a:extLst>
          </p:cNvPr>
          <p:cNvSpPr/>
          <p:nvPr/>
        </p:nvSpPr>
        <p:spPr>
          <a:xfrm>
            <a:off x="1161288" y="3772954"/>
            <a:ext cx="443676"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44" name="Graphic 43" descr="Tools with solid fill">
            <a:extLst>
              <a:ext uri="{FF2B5EF4-FFF2-40B4-BE49-F238E27FC236}">
                <a16:creationId xmlns:a16="http://schemas.microsoft.com/office/drawing/2014/main" id="{BBF28B2B-13A5-5C46-8A01-AC2D730D5A91}"/>
              </a:ext>
            </a:extLst>
          </p:cNvPr>
          <p:cNvPicPr>
            <a:picLocks noChangeAspect="1"/>
          </p:cNvPicPr>
          <p:nvPr/>
        </p:nvPicPr>
        <p:blipFill>
          <a:blip/>
          <a:stretch>
            <a:fillRect/>
          </a:stretch>
        </p:blipFill>
        <p:spPr>
          <a:xfrm>
            <a:off x="1202331" y="3846736"/>
            <a:ext cx="365249" cy="378644"/>
          </a:xfrm>
          <a:prstGeom prst="rect">
            <a:avLst/>
          </a:prstGeom>
        </p:spPr>
      </p:pic>
      <p:sp>
        <p:nvSpPr>
          <p:cNvPr id="40" name="Arc 39">
            <a:extLst>
              <a:ext uri="{FF2B5EF4-FFF2-40B4-BE49-F238E27FC236}">
                <a16:creationId xmlns:a16="http://schemas.microsoft.com/office/drawing/2014/main" id="{C6A84108-71BE-314F-8E6D-93BF6824A0CA}"/>
              </a:ext>
            </a:extLst>
          </p:cNvPr>
          <p:cNvSpPr/>
          <p:nvPr/>
        </p:nvSpPr>
        <p:spPr>
          <a:xfrm rot="15304798">
            <a:off x="530352" y="1325880"/>
            <a:ext cx="3739896" cy="3767328"/>
          </a:xfrm>
          <a:prstGeom prst="arc">
            <a:avLst>
              <a:gd name="adj1" fmla="val 13356041"/>
              <a:gd name="adj2" fmla="val 3598054"/>
            </a:avLst>
          </a:prstGeom>
          <a:ln w="76200" cap="rnd">
            <a:solidFill>
              <a:schemeClr val="tx1"/>
            </a:solidFill>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630D6EFC-C5F8-8644-B0CB-E4F918635536}"/>
              </a:ext>
            </a:extLst>
          </p:cNvPr>
          <p:cNvSpPr/>
          <p:nvPr/>
        </p:nvSpPr>
        <p:spPr>
          <a:xfrm>
            <a:off x="5246137" y="1705005"/>
            <a:ext cx="6219958" cy="1277273"/>
          </a:xfrm>
          <a:prstGeom prst="rect">
            <a:avLst/>
          </a:prstGeom>
        </p:spPr>
        <p:txBody>
          <a:bodyPr wrap="square">
            <a:spAutoFit/>
          </a:bodyPr>
          <a:lstStyle/>
          <a:p>
            <a:r>
              <a:rPr lang="en-US" sz="1100" dirty="0"/>
              <a:t>15+ years of service to network defenders, internet operators and cybercrime investigators worldwide.</a:t>
            </a:r>
          </a:p>
          <a:p>
            <a:endParaRPr lang="en-US" sz="1100" dirty="0"/>
          </a:p>
          <a:p>
            <a:pPr marL="171450" indent="-171450">
              <a:buFont typeface="Arial" panose="020B0604020202020204" pitchFamily="34" charset="0"/>
              <a:buChar char="•"/>
            </a:pPr>
            <a:r>
              <a:rPr lang="en-US" sz="1100" dirty="0">
                <a:ea typeface="Roboto" panose="02000000000000000000" pitchFamily="2" charset="0"/>
                <a:cs typeface="Tahoma" charset="0"/>
              </a:rPr>
              <a:t>Free services </a:t>
            </a:r>
            <a:r>
              <a:rPr lang="en-US" sz="1100" dirty="0"/>
              <a:t>for</a:t>
            </a:r>
            <a:r>
              <a:rPr lang="en-US" sz="1100" dirty="0">
                <a:ea typeface="Roboto" panose="02000000000000000000" pitchFamily="2" charset="0"/>
                <a:cs typeface="Tahoma" charset="0"/>
              </a:rPr>
              <a:t> ISPs, hosting providers and CSIRTs</a:t>
            </a:r>
          </a:p>
          <a:p>
            <a:pPr marL="171450" indent="-171450">
              <a:buFont typeface="Arial" panose="020B0604020202020204" pitchFamily="34" charset="0"/>
              <a:buChar char="•"/>
            </a:pPr>
            <a:r>
              <a:rPr lang="en-US" sz="1100" dirty="0">
                <a:ea typeface="Roboto" panose="02000000000000000000" pitchFamily="2" charset="0"/>
                <a:cs typeface="Tahoma" charset="0"/>
              </a:rPr>
              <a:t>Unmatched eco-system of data sharing and collaboration partnerships worldwide</a:t>
            </a:r>
          </a:p>
          <a:p>
            <a:pPr marL="171450" indent="-171450">
              <a:buFont typeface="Arial" panose="020B0604020202020204" pitchFamily="34" charset="0"/>
              <a:buChar char="•"/>
            </a:pPr>
            <a:r>
              <a:rPr lang="en-US" sz="1100" dirty="0">
                <a:ea typeface="Roboto" panose="02000000000000000000" pitchFamily="2" charset="0"/>
                <a:cs typeface="Tahoma" charset="0"/>
              </a:rPr>
              <a:t>Work with 140+ CSIRT teams in 86+ countries</a:t>
            </a:r>
          </a:p>
          <a:p>
            <a:pPr marL="171450" indent="-171450">
              <a:buFont typeface="Arial" panose="020B0604020202020204" pitchFamily="34" charset="0"/>
              <a:buChar char="•"/>
            </a:pPr>
            <a:r>
              <a:rPr lang="en-US" sz="1100" dirty="0">
                <a:ea typeface="Roboto" panose="02000000000000000000" pitchFamily="2" charset="0"/>
                <a:cs typeface="Tahoma" charset="0"/>
              </a:rPr>
              <a:t>Relied on by many security vendors, Fortune 100 companies, and public sector teams.</a:t>
            </a:r>
          </a:p>
        </p:txBody>
      </p:sp>
      <p:grpSp>
        <p:nvGrpSpPr>
          <p:cNvPr id="5" name="Group 4">
            <a:extLst>
              <a:ext uri="{FF2B5EF4-FFF2-40B4-BE49-F238E27FC236}">
                <a16:creationId xmlns:a16="http://schemas.microsoft.com/office/drawing/2014/main" id="{0EA60079-B018-584F-A8DA-2FEED9A0D9BA}"/>
              </a:ext>
            </a:extLst>
          </p:cNvPr>
          <p:cNvGrpSpPr/>
          <p:nvPr/>
        </p:nvGrpSpPr>
        <p:grpSpPr>
          <a:xfrm>
            <a:off x="7557587" y="715436"/>
            <a:ext cx="1408176" cy="369332"/>
            <a:chOff x="6931840" y="715436"/>
            <a:chExt cx="1408176" cy="369332"/>
          </a:xfrm>
        </p:grpSpPr>
        <p:sp>
          <p:nvSpPr>
            <p:cNvPr id="37" name="TextBox 36">
              <a:extLst>
                <a:ext uri="{FF2B5EF4-FFF2-40B4-BE49-F238E27FC236}">
                  <a16:creationId xmlns:a16="http://schemas.microsoft.com/office/drawing/2014/main" id="{B1FAEAF0-83EC-DF43-A189-B7528839954E}"/>
                </a:ext>
              </a:extLst>
            </p:cNvPr>
            <p:cNvSpPr txBox="1"/>
            <p:nvPr/>
          </p:nvSpPr>
          <p:spPr>
            <a:xfrm>
              <a:off x="6931840" y="715436"/>
              <a:ext cx="1389301" cy="369332"/>
            </a:xfrm>
            <a:prstGeom prst="rect">
              <a:avLst/>
            </a:prstGeom>
            <a:noFill/>
          </p:spPr>
          <p:txBody>
            <a:bodyPr wrap="square" rtlCol="0">
              <a:spAutoFit/>
            </a:bodyPr>
            <a:lstStyle/>
            <a:p>
              <a:r>
                <a:rPr lang="en-US" sz="1800" dirty="0">
                  <a:ea typeface="Tahoma" charset="0"/>
                  <a:cs typeface="Tahoma" charset="0"/>
                </a:rPr>
                <a:t>Who we Are</a:t>
              </a:r>
            </a:p>
          </p:txBody>
        </p:sp>
        <p:sp>
          <p:nvSpPr>
            <p:cNvPr id="38" name="Rectangle 37">
              <a:extLst>
                <a:ext uri="{FF2B5EF4-FFF2-40B4-BE49-F238E27FC236}">
                  <a16:creationId xmlns:a16="http://schemas.microsoft.com/office/drawing/2014/main" id="{2DCD42BB-5C58-034E-8E6F-220FCD039C92}"/>
                </a:ext>
              </a:extLst>
            </p:cNvPr>
            <p:cNvSpPr/>
            <p:nvPr/>
          </p:nvSpPr>
          <p:spPr>
            <a:xfrm rot="5400000">
              <a:off x="7622212" y="358897"/>
              <a:ext cx="27432" cy="1408176"/>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grpSp>
      <p:sp>
        <p:nvSpPr>
          <p:cNvPr id="39" name="Rectangle 38">
            <a:extLst>
              <a:ext uri="{FF2B5EF4-FFF2-40B4-BE49-F238E27FC236}">
                <a16:creationId xmlns:a16="http://schemas.microsoft.com/office/drawing/2014/main" id="{54B2C22D-0DE0-B845-8E68-5BF72572C69B}"/>
              </a:ext>
            </a:extLst>
          </p:cNvPr>
          <p:cNvSpPr/>
          <p:nvPr/>
        </p:nvSpPr>
        <p:spPr>
          <a:xfrm>
            <a:off x="5568861" y="1320732"/>
            <a:ext cx="5385629" cy="276999"/>
          </a:xfrm>
          <a:prstGeom prst="rect">
            <a:avLst/>
          </a:prstGeom>
        </p:spPr>
        <p:txBody>
          <a:bodyPr wrap="square">
            <a:spAutoFit/>
          </a:bodyPr>
          <a:lstStyle/>
          <a:p>
            <a:r>
              <a:rPr lang="en-US" sz="1200" b="1" dirty="0"/>
              <a:t>We uncover the who, what, when, where and why of malicious behavior.</a:t>
            </a:r>
          </a:p>
        </p:txBody>
      </p:sp>
      <p:sp>
        <p:nvSpPr>
          <p:cNvPr id="41" name="Rectangle 40">
            <a:extLst>
              <a:ext uri="{FF2B5EF4-FFF2-40B4-BE49-F238E27FC236}">
                <a16:creationId xmlns:a16="http://schemas.microsoft.com/office/drawing/2014/main" id="{FB076AF4-B569-544A-839B-71A4350A8DC1}"/>
              </a:ext>
            </a:extLst>
          </p:cNvPr>
          <p:cNvSpPr/>
          <p:nvPr/>
        </p:nvSpPr>
        <p:spPr>
          <a:xfrm>
            <a:off x="5235965" y="3245165"/>
            <a:ext cx="6092825" cy="1954381"/>
          </a:xfrm>
          <a:prstGeom prst="rect">
            <a:avLst/>
          </a:prstGeom>
        </p:spPr>
        <p:txBody>
          <a:bodyPr>
            <a:spAutoFit/>
          </a:bodyPr>
          <a:lstStyle/>
          <a:p>
            <a:r>
              <a:rPr lang="en-US" sz="1100" dirty="0"/>
              <a:t>Team Cymru is comprised of former…</a:t>
            </a:r>
          </a:p>
          <a:p>
            <a:endParaRPr lang="en-US" sz="1100" dirty="0"/>
          </a:p>
          <a:p>
            <a:pPr marL="171450" indent="-171450">
              <a:buFont typeface="Arial" panose="020B0604020202020204" pitchFamily="34" charset="0"/>
              <a:buChar char="•"/>
            </a:pPr>
            <a:r>
              <a:rPr lang="en-US" sz="1100" dirty="0"/>
              <a:t>Members of national and industry CSIRT teams</a:t>
            </a:r>
          </a:p>
          <a:p>
            <a:pPr marL="171450" indent="-171450">
              <a:buFont typeface="Arial" panose="020B0604020202020204" pitchFamily="34" charset="0"/>
              <a:buChar char="•"/>
            </a:pPr>
            <a:r>
              <a:rPr lang="en-US" sz="1100" dirty="0"/>
              <a:t>Law enforcement</a:t>
            </a:r>
          </a:p>
          <a:p>
            <a:pPr marL="171450" indent="-171450">
              <a:buFont typeface="Arial" panose="020B0604020202020204" pitchFamily="34" charset="0"/>
              <a:buChar char="•"/>
            </a:pPr>
            <a:r>
              <a:rPr lang="en-US" sz="1100" dirty="0"/>
              <a:t>Analysts from research, education, private and public sectors</a:t>
            </a:r>
          </a:p>
          <a:p>
            <a:pPr marL="171450" indent="-171450">
              <a:buFont typeface="Arial" panose="020B0604020202020204" pitchFamily="34" charset="0"/>
              <a:buChar char="•"/>
            </a:pPr>
            <a:r>
              <a:rPr lang="en-US" sz="1100" dirty="0"/>
              <a:t>ISP backbone engineers</a:t>
            </a:r>
          </a:p>
          <a:p>
            <a:pPr marL="171450" indent="-171450">
              <a:buFont typeface="Arial" panose="020B0604020202020204" pitchFamily="34" charset="0"/>
              <a:buChar char="•"/>
            </a:pPr>
            <a:r>
              <a:rPr lang="en-US" sz="1100" dirty="0"/>
              <a:t>Fortune 500 enterprise network engineers</a:t>
            </a:r>
          </a:p>
          <a:p>
            <a:pPr marL="171450" indent="-171450">
              <a:buFont typeface="Arial" panose="020B0604020202020204" pitchFamily="34" charset="0"/>
              <a:buChar char="•"/>
            </a:pPr>
            <a:r>
              <a:rPr lang="en-US" sz="1100" dirty="0"/>
              <a:t>Penetration testers</a:t>
            </a:r>
          </a:p>
          <a:p>
            <a:pPr marL="171450" indent="-171450">
              <a:buFont typeface="Arial" panose="020B0604020202020204" pitchFamily="34" charset="0"/>
              <a:buChar char="•"/>
            </a:pPr>
            <a:r>
              <a:rPr lang="en-US" sz="1100" dirty="0"/>
              <a:t>Military – US and allied nations</a:t>
            </a:r>
          </a:p>
          <a:p>
            <a:pPr marL="171450" indent="-171450">
              <a:buFont typeface="Arial" panose="020B0604020202020204" pitchFamily="34" charset="0"/>
              <a:buChar char="•"/>
            </a:pPr>
            <a:r>
              <a:rPr lang="en-US" sz="1100" dirty="0"/>
              <a:t>Frontend, backend, gaming, web app, kernel, high-performance computing and big data developers and system engineers</a:t>
            </a:r>
          </a:p>
        </p:txBody>
      </p:sp>
      <p:grpSp>
        <p:nvGrpSpPr>
          <p:cNvPr id="33" name="Group 32">
            <a:extLst>
              <a:ext uri="{FF2B5EF4-FFF2-40B4-BE49-F238E27FC236}">
                <a16:creationId xmlns:a16="http://schemas.microsoft.com/office/drawing/2014/main" id="{56E7A8F4-F680-C548-BCA6-D558718D4C3B}"/>
              </a:ext>
            </a:extLst>
          </p:cNvPr>
          <p:cNvGrpSpPr/>
          <p:nvPr/>
        </p:nvGrpSpPr>
        <p:grpSpPr>
          <a:xfrm>
            <a:off x="98684" y="6172835"/>
            <a:ext cx="548640" cy="548640"/>
            <a:chOff x="4671948" y="5378067"/>
            <a:chExt cx="878647" cy="925224"/>
          </a:xfrm>
        </p:grpSpPr>
        <p:grpSp>
          <p:nvGrpSpPr>
            <p:cNvPr id="34" name="Group 33">
              <a:extLst>
                <a:ext uri="{FF2B5EF4-FFF2-40B4-BE49-F238E27FC236}">
                  <a16:creationId xmlns:a16="http://schemas.microsoft.com/office/drawing/2014/main" id="{0EBF817A-3159-3D4A-910C-4FDA37DB3DA2}"/>
                </a:ext>
              </a:extLst>
            </p:cNvPr>
            <p:cNvGrpSpPr/>
            <p:nvPr/>
          </p:nvGrpSpPr>
          <p:grpSpPr>
            <a:xfrm>
              <a:off x="4671948" y="5378067"/>
              <a:ext cx="878647" cy="925224"/>
              <a:chOff x="2157151" y="158803"/>
              <a:chExt cx="878647" cy="925224"/>
            </a:xfrm>
          </p:grpSpPr>
          <p:sp>
            <p:nvSpPr>
              <p:cNvPr id="43" name="Oval 42">
                <a:extLst>
                  <a:ext uri="{FF2B5EF4-FFF2-40B4-BE49-F238E27FC236}">
                    <a16:creationId xmlns:a16="http://schemas.microsoft.com/office/drawing/2014/main" id="{EEB4FC05-7463-084E-9B61-0735C9D6822F}"/>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45" name="Donut 44">
                <a:extLst>
                  <a:ext uri="{FF2B5EF4-FFF2-40B4-BE49-F238E27FC236}">
                    <a16:creationId xmlns:a16="http://schemas.microsoft.com/office/drawing/2014/main" id="{EDE96A15-4D73-D749-86B3-617FC82593D1}"/>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pic>
          <p:nvPicPr>
            <p:cNvPr id="36" name="Picture 35" descr="Icon&#10;&#10;Description automatically generated">
              <a:extLst>
                <a:ext uri="{FF2B5EF4-FFF2-40B4-BE49-F238E27FC236}">
                  <a16:creationId xmlns:a16="http://schemas.microsoft.com/office/drawing/2014/main" id="{B961CE4F-A725-444C-9775-4C99316612E4}"/>
                </a:ext>
              </a:extLst>
            </p:cNvPr>
            <p:cNvPicPr>
              <a:picLocks noChangeAspect="1"/>
            </p:cNvPicPr>
            <p:nvPr/>
          </p:nvPicPr>
          <p:blipFill>
            <a:blip/>
            <a:stretch>
              <a:fillRect/>
            </a:stretch>
          </p:blipFill>
          <p:spPr>
            <a:xfrm>
              <a:off x="4790940" y="5609846"/>
              <a:ext cx="626435" cy="522135"/>
            </a:xfrm>
            <a:prstGeom prst="rect">
              <a:avLst/>
            </a:prstGeom>
          </p:spPr>
        </p:pic>
      </p:grpSp>
    </p:spTree>
    <p:extLst>
      <p:ext uri="{BB962C8B-B14F-4D97-AF65-F5344CB8AC3E}">
        <p14:creationId xmlns:p14="http://schemas.microsoft.com/office/powerpoint/2010/main" val="2620913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0782-7039-734C-8A96-68C9DFB23D93}"/>
              </a:ext>
            </a:extLst>
          </p:cNvPr>
          <p:cNvSpPr>
            <a:spLocks noGrp="1"/>
          </p:cNvSpPr>
          <p:nvPr>
            <p:ph type="title"/>
          </p:nvPr>
        </p:nvSpPr>
        <p:spPr/>
        <p:txBody>
          <a:bodyPr/>
          <a:lstStyle/>
          <a:p>
            <a:r>
              <a:rPr lang="en-US" dirty="0"/>
              <a:t>How to signup for service</a:t>
            </a:r>
          </a:p>
        </p:txBody>
      </p:sp>
      <p:sp>
        <p:nvSpPr>
          <p:cNvPr id="3" name="Text Placeholder 2">
            <a:extLst>
              <a:ext uri="{FF2B5EF4-FFF2-40B4-BE49-F238E27FC236}">
                <a16:creationId xmlns:a16="http://schemas.microsoft.com/office/drawing/2014/main" id="{49203704-2BCE-2042-963E-4B2B2AB8F965}"/>
              </a:ext>
            </a:extLst>
          </p:cNvPr>
          <p:cNvSpPr>
            <a:spLocks noGrp="1"/>
          </p:cNvSpPr>
          <p:nvPr>
            <p:ph type="body" sz="quarter" idx="10"/>
          </p:nvPr>
        </p:nvSpPr>
        <p:spPr/>
        <p:txBody>
          <a:bodyPr/>
          <a:lstStyle/>
          <a:p>
            <a:r>
              <a:rPr lang="en-US" dirty="0"/>
              <a:t>There is no specific procedure to sign up for the service.</a:t>
            </a:r>
          </a:p>
          <a:p>
            <a:r>
              <a:rPr lang="en-US" dirty="0"/>
              <a:t>You can read more about the interfaces here</a:t>
            </a:r>
          </a:p>
          <a:p>
            <a:pPr marL="0" indent="0">
              <a:buNone/>
            </a:pPr>
            <a:r>
              <a:rPr lang="en-US" dirty="0">
                <a:hlinkClick r:id="rId2"/>
              </a:rPr>
              <a:t>https://www.team-cymru.com/ip-asn-mapping</a:t>
            </a:r>
            <a:endParaRPr lang="en-US" dirty="0"/>
          </a:p>
          <a:p>
            <a:endParaRPr lang="en-US" dirty="0"/>
          </a:p>
          <a:p>
            <a:endParaRPr lang="en-US" dirty="0"/>
          </a:p>
        </p:txBody>
      </p:sp>
      <p:sp>
        <p:nvSpPr>
          <p:cNvPr id="4" name="Text Placeholder 3">
            <a:extLst>
              <a:ext uri="{FF2B5EF4-FFF2-40B4-BE49-F238E27FC236}">
                <a16:creationId xmlns:a16="http://schemas.microsoft.com/office/drawing/2014/main" id="{38023A23-D560-C145-BD83-92136DD7D7B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2951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2D25-3101-344B-9EDC-89B64B55C064}"/>
              </a:ext>
            </a:extLst>
          </p:cNvPr>
          <p:cNvSpPr>
            <a:spLocks noGrp="1"/>
          </p:cNvSpPr>
          <p:nvPr>
            <p:ph type="title"/>
          </p:nvPr>
        </p:nvSpPr>
        <p:spPr/>
        <p:txBody>
          <a:bodyPr/>
          <a:lstStyle/>
          <a:p>
            <a:r>
              <a:rPr lang="en-US" dirty="0"/>
              <a:t>How to implement the service in your org</a:t>
            </a:r>
          </a:p>
        </p:txBody>
      </p:sp>
      <p:sp>
        <p:nvSpPr>
          <p:cNvPr id="3" name="Text Placeholder 2">
            <a:extLst>
              <a:ext uri="{FF2B5EF4-FFF2-40B4-BE49-F238E27FC236}">
                <a16:creationId xmlns:a16="http://schemas.microsoft.com/office/drawing/2014/main" id="{41DA3D73-5BD0-3B46-9FA9-86E1310A5DD3}"/>
              </a:ext>
            </a:extLst>
          </p:cNvPr>
          <p:cNvSpPr>
            <a:spLocks noGrp="1"/>
          </p:cNvSpPr>
          <p:nvPr>
            <p:ph type="body" sz="quarter" idx="10"/>
          </p:nvPr>
        </p:nvSpPr>
        <p:spPr/>
        <p:txBody>
          <a:bodyPr/>
          <a:lstStyle/>
          <a:p>
            <a:r>
              <a:rPr lang="en-US" dirty="0"/>
              <a:t>Implementation into your network is via several different methods.</a:t>
            </a:r>
          </a:p>
          <a:p>
            <a:pPr lvl="1"/>
            <a:r>
              <a:rPr lang="en-US" dirty="0"/>
              <a:t>HTTPS Queries (secure and encrypted, single queries)</a:t>
            </a:r>
          </a:p>
          <a:p>
            <a:pPr lvl="1"/>
            <a:r>
              <a:rPr lang="en-US" dirty="0"/>
              <a:t>WHOIS Queries (great for low to moderate volume)</a:t>
            </a:r>
          </a:p>
          <a:p>
            <a:pPr lvl="1"/>
            <a:r>
              <a:rPr lang="en-US" dirty="0"/>
              <a:t>DNS Queries (great for higher volume queries)</a:t>
            </a:r>
          </a:p>
        </p:txBody>
      </p:sp>
      <p:sp>
        <p:nvSpPr>
          <p:cNvPr id="4" name="Text Placeholder 3">
            <a:extLst>
              <a:ext uri="{FF2B5EF4-FFF2-40B4-BE49-F238E27FC236}">
                <a16:creationId xmlns:a16="http://schemas.microsoft.com/office/drawing/2014/main" id="{4B04CF23-F6D5-3B46-8149-4ACF87D4E2F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14051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2D25-3101-344B-9EDC-89B64B55C064}"/>
              </a:ext>
            </a:extLst>
          </p:cNvPr>
          <p:cNvSpPr>
            <a:spLocks noGrp="1"/>
          </p:cNvSpPr>
          <p:nvPr>
            <p:ph type="title"/>
          </p:nvPr>
        </p:nvSpPr>
        <p:spPr/>
        <p:txBody>
          <a:bodyPr/>
          <a:lstStyle/>
          <a:p>
            <a:r>
              <a:rPr lang="en-US" dirty="0"/>
              <a:t>How to implement the service in your org</a:t>
            </a:r>
          </a:p>
        </p:txBody>
      </p:sp>
      <p:sp>
        <p:nvSpPr>
          <p:cNvPr id="3" name="Text Placeholder 2">
            <a:extLst>
              <a:ext uri="{FF2B5EF4-FFF2-40B4-BE49-F238E27FC236}">
                <a16:creationId xmlns:a16="http://schemas.microsoft.com/office/drawing/2014/main" id="{41DA3D73-5BD0-3B46-9FA9-86E1310A5DD3}"/>
              </a:ext>
            </a:extLst>
          </p:cNvPr>
          <p:cNvSpPr>
            <a:spLocks noGrp="1"/>
          </p:cNvSpPr>
          <p:nvPr>
            <p:ph type="body" sz="quarter" idx="10"/>
          </p:nvPr>
        </p:nvSpPr>
        <p:spPr>
          <a:xfrm>
            <a:off x="912813" y="1600677"/>
            <a:ext cx="4935283" cy="4685080"/>
          </a:xfrm>
        </p:spPr>
        <p:txBody>
          <a:bodyPr/>
          <a:lstStyle/>
          <a:p>
            <a:r>
              <a:rPr lang="en-US" dirty="0"/>
              <a:t>Using the HTTPS Query Method</a:t>
            </a:r>
          </a:p>
          <a:p>
            <a:pPr lvl="1"/>
            <a:r>
              <a:rPr lang="en-US" dirty="0">
                <a:hlinkClick r:id="rId2"/>
              </a:rPr>
              <a:t>https://asn.cymru.com/</a:t>
            </a:r>
            <a:endParaRPr lang="en-US" dirty="0"/>
          </a:p>
          <a:p>
            <a:pPr lvl="1"/>
            <a:r>
              <a:rPr lang="en-US" dirty="0"/>
              <a:t>The webpage is a proxy interface to the </a:t>
            </a:r>
            <a:r>
              <a:rPr lang="en-US" dirty="0" err="1"/>
              <a:t>whois</a:t>
            </a:r>
            <a:r>
              <a:rPr lang="en-US" dirty="0"/>
              <a:t> method</a:t>
            </a:r>
          </a:p>
          <a:p>
            <a:pPr lvl="1"/>
            <a:endParaRPr lang="en-US" dirty="0"/>
          </a:p>
        </p:txBody>
      </p:sp>
      <p:sp>
        <p:nvSpPr>
          <p:cNvPr id="4" name="Text Placeholder 3">
            <a:extLst>
              <a:ext uri="{FF2B5EF4-FFF2-40B4-BE49-F238E27FC236}">
                <a16:creationId xmlns:a16="http://schemas.microsoft.com/office/drawing/2014/main" id="{4B04CF23-F6D5-3B46-8149-4ACF87D4E2F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11453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2D25-3101-344B-9EDC-89B64B55C064}"/>
              </a:ext>
            </a:extLst>
          </p:cNvPr>
          <p:cNvSpPr>
            <a:spLocks noGrp="1"/>
          </p:cNvSpPr>
          <p:nvPr>
            <p:ph type="title"/>
          </p:nvPr>
        </p:nvSpPr>
        <p:spPr/>
        <p:txBody>
          <a:bodyPr/>
          <a:lstStyle/>
          <a:p>
            <a:r>
              <a:rPr lang="en-US" dirty="0"/>
              <a:t>How to implement the service in your org</a:t>
            </a:r>
          </a:p>
        </p:txBody>
      </p:sp>
      <p:sp>
        <p:nvSpPr>
          <p:cNvPr id="3" name="Text Placeholder 2">
            <a:extLst>
              <a:ext uri="{FF2B5EF4-FFF2-40B4-BE49-F238E27FC236}">
                <a16:creationId xmlns:a16="http://schemas.microsoft.com/office/drawing/2014/main" id="{41DA3D73-5BD0-3B46-9FA9-86E1310A5DD3}"/>
              </a:ext>
            </a:extLst>
          </p:cNvPr>
          <p:cNvSpPr>
            <a:spLocks noGrp="1"/>
          </p:cNvSpPr>
          <p:nvPr>
            <p:ph type="body" sz="quarter" idx="10"/>
          </p:nvPr>
        </p:nvSpPr>
        <p:spPr/>
        <p:txBody>
          <a:bodyPr>
            <a:normAutofit/>
          </a:bodyPr>
          <a:lstStyle/>
          <a:p>
            <a:r>
              <a:rPr lang="en-US" dirty="0"/>
              <a:t>Using the </a:t>
            </a:r>
            <a:r>
              <a:rPr lang="en-US" dirty="0" err="1"/>
              <a:t>Whois</a:t>
            </a:r>
            <a:r>
              <a:rPr lang="en-US" dirty="0"/>
              <a:t> query method</a:t>
            </a:r>
          </a:p>
          <a:p>
            <a:pPr lvl="1"/>
            <a:r>
              <a:rPr lang="en-US" dirty="0"/>
              <a:t>You can manually create a command line such as:</a:t>
            </a:r>
          </a:p>
          <a:p>
            <a:pPr lvl="1"/>
            <a:endParaRPr lang="en-US" dirty="0">
              <a:latin typeface="Courier New" panose="02070309020205020404" pitchFamily="49" charset="0"/>
              <a:cs typeface="Courier New" panose="02070309020205020404" pitchFamily="49" charset="0"/>
            </a:endParaRPr>
          </a:p>
          <a:p>
            <a:pPr marL="457063" lvl="1" indent="0">
              <a:buNone/>
            </a:pPr>
            <a:r>
              <a:rPr lang="en-US" dirty="0" err="1">
                <a:latin typeface="Courier New" panose="02070309020205020404" pitchFamily="49" charset="0"/>
                <a:cs typeface="Courier New" panose="02070309020205020404" pitchFamily="49" charset="0"/>
              </a:rPr>
              <a:t>whois</a:t>
            </a:r>
            <a:r>
              <a:rPr lang="en-US" dirty="0">
                <a:latin typeface="Courier New" panose="02070309020205020404" pitchFamily="49" charset="0"/>
                <a:cs typeface="Courier New" panose="02070309020205020404" pitchFamily="49" charset="0"/>
              </a:rPr>
              <a:t> -h </a:t>
            </a:r>
            <a:r>
              <a:rPr lang="en-US" dirty="0" err="1">
                <a:latin typeface="Courier New" panose="02070309020205020404" pitchFamily="49" charset="0"/>
                <a:cs typeface="Courier New" panose="02070309020205020404" pitchFamily="49" charset="0"/>
              </a:rPr>
              <a:t>whois.cymru.com</a:t>
            </a:r>
            <a:r>
              <a:rPr lang="en-US" dirty="0">
                <a:latin typeface="Courier New" panose="02070309020205020404" pitchFamily="49" charset="0"/>
                <a:cs typeface="Courier New" panose="02070309020205020404" pitchFamily="49" charset="0"/>
              </a:rPr>
              <a:t> " -v 216.90.108.31 ”</a:t>
            </a:r>
          </a:p>
          <a:p>
            <a:pPr marL="457063" lvl="1" indent="0">
              <a:buNone/>
            </a:pPr>
            <a:endParaRPr lang="en-US" dirty="0">
              <a:latin typeface="Courier New" panose="02070309020205020404" pitchFamily="49" charset="0"/>
              <a:cs typeface="Courier New" panose="02070309020205020404" pitchFamily="49" charset="0"/>
            </a:endParaRPr>
          </a:p>
          <a:p>
            <a:pPr lvl="1"/>
            <a:r>
              <a:rPr lang="en-US" dirty="0"/>
              <a:t>Which will return the following:</a:t>
            </a:r>
          </a:p>
          <a:p>
            <a:pPr marL="457063" lvl="1" indent="0">
              <a:buNone/>
            </a:pPr>
            <a:endParaRPr lang="en-US" dirty="0"/>
          </a:p>
          <a:p>
            <a:pPr marL="0" indent="0">
              <a:buNone/>
            </a:pPr>
            <a:r>
              <a:rPr lang="en-US" sz="1600" dirty="0">
                <a:latin typeface="Courier New" panose="02070309020205020404" pitchFamily="49" charset="0"/>
                <a:cs typeface="Courier New" panose="02070309020205020404" pitchFamily="49" charset="0"/>
              </a:rPr>
              <a:t>AS   | IP           | BGP Prefix      | CC | Registry | Allocated  | AS Name</a:t>
            </a:r>
          </a:p>
          <a:p>
            <a:pPr marL="0" indent="0">
              <a:buNone/>
            </a:pPr>
            <a:r>
              <a:rPr lang="en-US" sz="1600" dirty="0">
                <a:latin typeface="Courier New" panose="02070309020205020404" pitchFamily="49" charset="0"/>
                <a:cs typeface="Courier New" panose="02070309020205020404" pitchFamily="49" charset="0"/>
              </a:rPr>
              <a:t>23028| 216.90.108.31| 216.90.108.0/24 | US | </a:t>
            </a:r>
            <a:r>
              <a:rPr lang="en-US" sz="1600" dirty="0" err="1">
                <a:latin typeface="Courier New" panose="02070309020205020404" pitchFamily="49" charset="0"/>
                <a:cs typeface="Courier New" panose="02070309020205020404" pitchFamily="49" charset="0"/>
              </a:rPr>
              <a:t>arin</a:t>
            </a:r>
            <a:r>
              <a:rPr lang="en-US" sz="1600" dirty="0">
                <a:latin typeface="Courier New" panose="02070309020205020404" pitchFamily="49" charset="0"/>
                <a:cs typeface="Courier New" panose="02070309020205020404" pitchFamily="49" charset="0"/>
              </a:rPr>
              <a:t>     | 1998-09-25 | TEAM-CYMRU, US</a:t>
            </a:r>
          </a:p>
          <a:p>
            <a:pPr marL="457063" lvl="1" indent="0">
              <a:buNone/>
            </a:pPr>
            <a:endParaRPr lang="en-US" dirty="0">
              <a:latin typeface="Courier New" panose="02070309020205020404" pitchFamily="49" charset="0"/>
              <a:cs typeface="Courier New" panose="02070309020205020404" pitchFamily="49" charset="0"/>
            </a:endParaRPr>
          </a:p>
        </p:txBody>
      </p:sp>
      <p:sp>
        <p:nvSpPr>
          <p:cNvPr id="4" name="Text Placeholder 3">
            <a:extLst>
              <a:ext uri="{FF2B5EF4-FFF2-40B4-BE49-F238E27FC236}">
                <a16:creationId xmlns:a16="http://schemas.microsoft.com/office/drawing/2014/main" id="{4B04CF23-F6D5-3B46-8149-4ACF87D4E2F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25995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2D25-3101-344B-9EDC-89B64B55C064}"/>
              </a:ext>
            </a:extLst>
          </p:cNvPr>
          <p:cNvSpPr>
            <a:spLocks noGrp="1"/>
          </p:cNvSpPr>
          <p:nvPr>
            <p:ph type="title"/>
          </p:nvPr>
        </p:nvSpPr>
        <p:spPr/>
        <p:txBody>
          <a:bodyPr/>
          <a:lstStyle/>
          <a:p>
            <a:r>
              <a:rPr lang="en-US" dirty="0"/>
              <a:t>How to implement the service in your org</a:t>
            </a:r>
          </a:p>
        </p:txBody>
      </p:sp>
      <p:sp>
        <p:nvSpPr>
          <p:cNvPr id="3" name="Text Placeholder 2">
            <a:extLst>
              <a:ext uri="{FF2B5EF4-FFF2-40B4-BE49-F238E27FC236}">
                <a16:creationId xmlns:a16="http://schemas.microsoft.com/office/drawing/2014/main" id="{41DA3D73-5BD0-3B46-9FA9-86E1310A5DD3}"/>
              </a:ext>
            </a:extLst>
          </p:cNvPr>
          <p:cNvSpPr>
            <a:spLocks noGrp="1"/>
          </p:cNvSpPr>
          <p:nvPr>
            <p:ph type="body" sz="quarter" idx="10"/>
          </p:nvPr>
        </p:nvSpPr>
        <p:spPr/>
        <p:txBody>
          <a:bodyPr/>
          <a:lstStyle/>
          <a:p>
            <a:r>
              <a:rPr lang="en-US" dirty="0"/>
              <a:t>Using the </a:t>
            </a:r>
            <a:r>
              <a:rPr lang="en-US" dirty="0" err="1"/>
              <a:t>whois</a:t>
            </a:r>
            <a:r>
              <a:rPr lang="en-US" dirty="0"/>
              <a:t> query method:</a:t>
            </a:r>
          </a:p>
          <a:p>
            <a:pPr lvl="1"/>
            <a:r>
              <a:rPr lang="en-US" dirty="0"/>
              <a:t>You can also create an ascii text file that contains the data you wish to look up.</a:t>
            </a:r>
          </a:p>
          <a:p>
            <a:pPr lvl="1"/>
            <a:r>
              <a:rPr lang="en-US" dirty="0"/>
              <a:t>You then use GNU-</a:t>
            </a:r>
            <a:r>
              <a:rPr lang="en-US" dirty="0" err="1"/>
              <a:t>NetCat</a:t>
            </a:r>
            <a:r>
              <a:rPr lang="en-US" dirty="0"/>
              <a:t> to feed that to the </a:t>
            </a:r>
            <a:r>
              <a:rPr lang="en-US" dirty="0" err="1"/>
              <a:t>whois</a:t>
            </a:r>
            <a:r>
              <a:rPr lang="en-US" dirty="0"/>
              <a:t> server and in return you get a stream of responses.</a:t>
            </a:r>
          </a:p>
          <a:p>
            <a:pPr lvl="1"/>
            <a:endParaRPr lang="en-US" dirty="0"/>
          </a:p>
        </p:txBody>
      </p:sp>
      <p:sp>
        <p:nvSpPr>
          <p:cNvPr id="4" name="Text Placeholder 3">
            <a:extLst>
              <a:ext uri="{FF2B5EF4-FFF2-40B4-BE49-F238E27FC236}">
                <a16:creationId xmlns:a16="http://schemas.microsoft.com/office/drawing/2014/main" id="{4B04CF23-F6D5-3B46-8149-4ACF87D4E2F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12430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2D25-3101-344B-9EDC-89B64B55C064}"/>
              </a:ext>
            </a:extLst>
          </p:cNvPr>
          <p:cNvSpPr>
            <a:spLocks noGrp="1"/>
          </p:cNvSpPr>
          <p:nvPr>
            <p:ph type="title"/>
          </p:nvPr>
        </p:nvSpPr>
        <p:spPr/>
        <p:txBody>
          <a:bodyPr/>
          <a:lstStyle/>
          <a:p>
            <a:r>
              <a:rPr lang="en-US" dirty="0"/>
              <a:t>How to implement the service in your org</a:t>
            </a:r>
          </a:p>
        </p:txBody>
      </p:sp>
      <p:sp>
        <p:nvSpPr>
          <p:cNvPr id="3" name="Text Placeholder 2">
            <a:extLst>
              <a:ext uri="{FF2B5EF4-FFF2-40B4-BE49-F238E27FC236}">
                <a16:creationId xmlns:a16="http://schemas.microsoft.com/office/drawing/2014/main" id="{41DA3D73-5BD0-3B46-9FA9-86E1310A5DD3}"/>
              </a:ext>
            </a:extLst>
          </p:cNvPr>
          <p:cNvSpPr>
            <a:spLocks noGrp="1"/>
          </p:cNvSpPr>
          <p:nvPr>
            <p:ph type="body" sz="quarter" idx="10"/>
          </p:nvPr>
        </p:nvSpPr>
        <p:spPr/>
        <p:txBody>
          <a:bodyPr>
            <a:normAutofit fontScale="92500" lnSpcReduction="20000"/>
          </a:bodyPr>
          <a:lstStyle/>
          <a:p>
            <a:r>
              <a:rPr lang="en-US" dirty="0"/>
              <a:t>Using the </a:t>
            </a:r>
            <a:r>
              <a:rPr lang="en-US" dirty="0" err="1"/>
              <a:t>whois</a:t>
            </a:r>
            <a:r>
              <a:rPr lang="en-US" dirty="0"/>
              <a:t> / </a:t>
            </a:r>
            <a:r>
              <a:rPr lang="en-US" dirty="0" err="1"/>
              <a:t>netcat</a:t>
            </a:r>
            <a:r>
              <a:rPr lang="en-US" dirty="0"/>
              <a:t> query method</a:t>
            </a:r>
          </a:p>
          <a:p>
            <a:pPr lvl="1"/>
            <a:r>
              <a:rPr lang="en-US" dirty="0"/>
              <a:t>Text file with the following data</a:t>
            </a:r>
          </a:p>
          <a:p>
            <a:pPr marL="457063" lvl="1" indent="0">
              <a:buNone/>
            </a:pPr>
            <a:r>
              <a:rPr lang="en-US" dirty="0">
                <a:latin typeface="Courier New" panose="02070309020205020404" pitchFamily="49" charset="0"/>
                <a:cs typeface="Courier New" panose="02070309020205020404" pitchFamily="49" charset="0"/>
              </a:rPr>
              <a:t>begin </a:t>
            </a:r>
          </a:p>
          <a:p>
            <a:pPr marL="457063" lvl="1" indent="0">
              <a:buNone/>
            </a:pPr>
            <a:r>
              <a:rPr lang="en-US" dirty="0">
                <a:latin typeface="Courier New" panose="02070309020205020404" pitchFamily="49" charset="0"/>
                <a:cs typeface="Courier New" panose="02070309020205020404" pitchFamily="49" charset="0"/>
              </a:rPr>
              <a:t>68.22.187.5 </a:t>
            </a:r>
          </a:p>
          <a:p>
            <a:pPr marL="457063" lvl="1" indent="0">
              <a:buNone/>
            </a:pPr>
            <a:r>
              <a:rPr lang="en-US" dirty="0">
                <a:latin typeface="Courier New" panose="02070309020205020404" pitchFamily="49" charset="0"/>
                <a:cs typeface="Courier New" panose="02070309020205020404" pitchFamily="49" charset="0"/>
              </a:rPr>
              <a:t>207.229.165.18</a:t>
            </a:r>
          </a:p>
          <a:p>
            <a:pPr marL="457063" lvl="1" indent="0">
              <a:buNone/>
            </a:pPr>
            <a:r>
              <a:rPr lang="en-US" dirty="0">
                <a:latin typeface="Courier New" panose="02070309020205020404" pitchFamily="49" charset="0"/>
                <a:cs typeface="Courier New" panose="02070309020205020404" pitchFamily="49" charset="0"/>
              </a:rPr>
              <a:t>198.6.1.65</a:t>
            </a:r>
          </a:p>
          <a:p>
            <a:pPr marL="457063" lvl="1" indent="0">
              <a:buNone/>
            </a:pPr>
            <a:r>
              <a:rPr lang="en-US" dirty="0">
                <a:latin typeface="Courier New" panose="02070309020205020404" pitchFamily="49" charset="0"/>
                <a:cs typeface="Courier New" panose="02070309020205020404" pitchFamily="49" charset="0"/>
              </a:rPr>
              <a:t>End</a:t>
            </a:r>
          </a:p>
          <a:p>
            <a:pPr marL="457063" lvl="1" indent="0">
              <a:buNone/>
            </a:pPr>
            <a:r>
              <a:rPr lang="en-US" dirty="0">
                <a:latin typeface="Courier New" panose="02070309020205020404" pitchFamily="49" charset="0"/>
                <a:cs typeface="Courier New" panose="02070309020205020404" pitchFamily="49" charset="0"/>
              </a:rPr>
              <a:t>-----------------------------------</a:t>
            </a:r>
          </a:p>
          <a:p>
            <a:pPr marL="0" indent="0">
              <a:buNone/>
            </a:pPr>
            <a:r>
              <a:rPr lang="en-US" sz="2199" dirty="0" err="1">
                <a:latin typeface="Courier New" panose="02070309020205020404" pitchFamily="49" charset="0"/>
                <a:cs typeface="Courier New" panose="02070309020205020404" pitchFamily="49" charset="0"/>
              </a:rPr>
              <a:t>netcat</a:t>
            </a:r>
            <a:r>
              <a:rPr lang="en-US" sz="2199" dirty="0">
                <a:latin typeface="Courier New" panose="02070309020205020404" pitchFamily="49" charset="0"/>
                <a:cs typeface="Courier New" panose="02070309020205020404" pitchFamily="49" charset="0"/>
              </a:rPr>
              <a:t> </a:t>
            </a:r>
            <a:r>
              <a:rPr lang="en-US" sz="2199" dirty="0" err="1">
                <a:latin typeface="Courier New" panose="02070309020205020404" pitchFamily="49" charset="0"/>
                <a:cs typeface="Courier New" panose="02070309020205020404" pitchFamily="49" charset="0"/>
              </a:rPr>
              <a:t>whois.cymru.com</a:t>
            </a:r>
            <a:r>
              <a:rPr lang="en-US" sz="2199" dirty="0">
                <a:latin typeface="Courier New" panose="02070309020205020404" pitchFamily="49" charset="0"/>
                <a:cs typeface="Courier New" panose="02070309020205020404" pitchFamily="49" charset="0"/>
              </a:rPr>
              <a:t> 43 &lt; </a:t>
            </a:r>
            <a:r>
              <a:rPr lang="en-US" sz="2199" dirty="0" err="1">
                <a:latin typeface="Courier New" panose="02070309020205020404" pitchFamily="49" charset="0"/>
                <a:cs typeface="Courier New" panose="02070309020205020404" pitchFamily="49" charset="0"/>
              </a:rPr>
              <a:t>test.txt</a:t>
            </a:r>
            <a:r>
              <a:rPr lang="en-US" sz="2199" dirty="0">
                <a:latin typeface="Courier New" panose="02070309020205020404" pitchFamily="49" charset="0"/>
                <a:cs typeface="Courier New" panose="02070309020205020404" pitchFamily="49" charset="0"/>
              </a:rPr>
              <a:t> </a:t>
            </a:r>
          </a:p>
          <a:p>
            <a:pPr marL="0" indent="0">
              <a:buNone/>
            </a:pPr>
            <a:r>
              <a:rPr lang="en-US" sz="2199" dirty="0">
                <a:latin typeface="Courier New" panose="02070309020205020404" pitchFamily="49" charset="0"/>
                <a:cs typeface="Courier New" panose="02070309020205020404" pitchFamily="49" charset="0"/>
              </a:rPr>
              <a:t>Bulk mode; </a:t>
            </a:r>
            <a:r>
              <a:rPr lang="en-US" sz="2199" dirty="0" err="1">
                <a:latin typeface="Courier New" panose="02070309020205020404" pitchFamily="49" charset="0"/>
                <a:cs typeface="Courier New" panose="02070309020205020404" pitchFamily="49" charset="0"/>
              </a:rPr>
              <a:t>whois.cymru.com</a:t>
            </a:r>
            <a:r>
              <a:rPr lang="en-US" sz="2199" dirty="0">
                <a:latin typeface="Courier New" panose="02070309020205020404" pitchFamily="49" charset="0"/>
                <a:cs typeface="Courier New" panose="02070309020205020404" pitchFamily="49" charset="0"/>
              </a:rPr>
              <a:t> [2022-09-06 19:04:04 +0000]</a:t>
            </a:r>
          </a:p>
          <a:p>
            <a:pPr marL="0" indent="0">
              <a:buNone/>
            </a:pPr>
            <a:r>
              <a:rPr lang="en-US" sz="2199" dirty="0">
                <a:latin typeface="Courier New" panose="02070309020205020404" pitchFamily="49" charset="0"/>
                <a:cs typeface="Courier New" panose="02070309020205020404" pitchFamily="49" charset="0"/>
              </a:rPr>
              <a:t>23028   | 68.22.187.5      | TEAM-CYMRU, US</a:t>
            </a:r>
          </a:p>
          <a:p>
            <a:pPr marL="0" indent="0">
              <a:buNone/>
            </a:pPr>
            <a:r>
              <a:rPr lang="en-US" sz="2199" dirty="0">
                <a:latin typeface="Courier New" panose="02070309020205020404" pitchFamily="49" charset="0"/>
                <a:cs typeface="Courier New" panose="02070309020205020404" pitchFamily="49" charset="0"/>
              </a:rPr>
              <a:t>6079    | 207.229.165.18   | RCN-AS, US</a:t>
            </a:r>
          </a:p>
          <a:p>
            <a:pPr marL="0" indent="0">
              <a:buNone/>
            </a:pPr>
            <a:r>
              <a:rPr lang="en-US" sz="2199" dirty="0">
                <a:latin typeface="Courier New" panose="02070309020205020404" pitchFamily="49" charset="0"/>
                <a:cs typeface="Courier New" panose="02070309020205020404" pitchFamily="49" charset="0"/>
              </a:rPr>
              <a:t>701     | 198.6.1.65       | UUNET, US</a:t>
            </a:r>
          </a:p>
          <a:p>
            <a:pPr marL="457063" lvl="1" indent="0">
              <a:buNone/>
            </a:pPr>
            <a:endParaRPr lang="en-US" dirty="0"/>
          </a:p>
        </p:txBody>
      </p:sp>
      <p:sp>
        <p:nvSpPr>
          <p:cNvPr id="4" name="Text Placeholder 3">
            <a:extLst>
              <a:ext uri="{FF2B5EF4-FFF2-40B4-BE49-F238E27FC236}">
                <a16:creationId xmlns:a16="http://schemas.microsoft.com/office/drawing/2014/main" id="{4B04CF23-F6D5-3B46-8149-4ACF87D4E2F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35287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2D25-3101-344B-9EDC-89B64B55C064}"/>
              </a:ext>
            </a:extLst>
          </p:cNvPr>
          <p:cNvSpPr>
            <a:spLocks noGrp="1"/>
          </p:cNvSpPr>
          <p:nvPr>
            <p:ph type="title"/>
          </p:nvPr>
        </p:nvSpPr>
        <p:spPr/>
        <p:txBody>
          <a:bodyPr/>
          <a:lstStyle/>
          <a:p>
            <a:r>
              <a:rPr lang="en-US" dirty="0"/>
              <a:t>How to implement the service in your org</a:t>
            </a:r>
          </a:p>
        </p:txBody>
      </p:sp>
      <p:sp>
        <p:nvSpPr>
          <p:cNvPr id="3" name="Text Placeholder 2">
            <a:extLst>
              <a:ext uri="{FF2B5EF4-FFF2-40B4-BE49-F238E27FC236}">
                <a16:creationId xmlns:a16="http://schemas.microsoft.com/office/drawing/2014/main" id="{41DA3D73-5BD0-3B46-9FA9-86E1310A5DD3}"/>
              </a:ext>
            </a:extLst>
          </p:cNvPr>
          <p:cNvSpPr>
            <a:spLocks noGrp="1"/>
          </p:cNvSpPr>
          <p:nvPr>
            <p:ph type="body" sz="quarter" idx="10"/>
          </p:nvPr>
        </p:nvSpPr>
        <p:spPr/>
        <p:txBody>
          <a:bodyPr/>
          <a:lstStyle/>
          <a:p>
            <a:r>
              <a:rPr lang="en-US" dirty="0"/>
              <a:t>Using the DNS query methods:</a:t>
            </a:r>
          </a:p>
          <a:p>
            <a:pPr lvl="1"/>
            <a:r>
              <a:rPr lang="en-US" dirty="0"/>
              <a:t>You can query a number of different DNS zones for different data</a:t>
            </a:r>
          </a:p>
          <a:p>
            <a:pPr marL="457063" lvl="1" indent="0">
              <a:buNone/>
            </a:pPr>
            <a:endParaRPr lang="en-US" dirty="0"/>
          </a:p>
          <a:p>
            <a:pPr lvl="2"/>
            <a:r>
              <a:rPr lang="en-US" dirty="0" err="1"/>
              <a:t>origin.asn.cymru.com</a:t>
            </a:r>
            <a:r>
              <a:rPr lang="en-US" dirty="0"/>
              <a:t>. 	Map IPv4 / Prefix to an origin ASN</a:t>
            </a:r>
          </a:p>
          <a:p>
            <a:pPr lvl="2"/>
            <a:r>
              <a:rPr lang="en-US" dirty="0"/>
              <a:t>origin6.asn.cymru.com	Map IPv6 prefix to an origin ASN</a:t>
            </a:r>
          </a:p>
          <a:p>
            <a:pPr lvl="2"/>
            <a:r>
              <a:rPr lang="en-US" dirty="0" err="1"/>
              <a:t>peer.asn.cymru.com</a:t>
            </a:r>
            <a:r>
              <a:rPr lang="en-US" dirty="0"/>
              <a:t>		Map IPv4 prefix to possible peer ASN</a:t>
            </a:r>
          </a:p>
          <a:p>
            <a:pPr lvl="2"/>
            <a:r>
              <a:rPr lang="en-US" dirty="0" err="1"/>
              <a:t>asn.cymru.com</a:t>
            </a:r>
            <a:r>
              <a:rPr lang="en-US" dirty="0"/>
              <a:t>		Provide details on a specific ASN</a:t>
            </a:r>
          </a:p>
          <a:p>
            <a:pPr lvl="2"/>
            <a:endParaRPr lang="en-US" dirty="0"/>
          </a:p>
          <a:p>
            <a:pPr marL="0" indent="0">
              <a:buNone/>
            </a:pPr>
            <a:r>
              <a:rPr lang="en-US" sz="1600" dirty="0"/>
              <a:t>		</a:t>
            </a:r>
            <a:r>
              <a:rPr lang="en-US" sz="1999" dirty="0">
                <a:latin typeface="Courier New" panose="02070309020205020404" pitchFamily="49" charset="0"/>
                <a:cs typeface="Courier New" panose="02070309020205020404" pitchFamily="49" charset="0"/>
              </a:rPr>
              <a:t>dig as17263.asn.cymru.com txt +short</a:t>
            </a:r>
          </a:p>
          <a:p>
            <a:pPr marL="0" indent="0">
              <a:buNone/>
            </a:pPr>
            <a:r>
              <a:rPr lang="en-US" sz="1999" dirty="0">
                <a:latin typeface="Courier New" panose="02070309020205020404" pitchFamily="49" charset="0"/>
                <a:cs typeface="Courier New" panose="02070309020205020404" pitchFamily="49" charset="0"/>
              </a:rPr>
              <a:t>		"17263 | US | </a:t>
            </a:r>
            <a:r>
              <a:rPr lang="en-US" sz="1999" dirty="0" err="1">
                <a:latin typeface="Courier New" panose="02070309020205020404" pitchFamily="49" charset="0"/>
                <a:cs typeface="Courier New" panose="02070309020205020404" pitchFamily="49" charset="0"/>
              </a:rPr>
              <a:t>arin</a:t>
            </a:r>
            <a:r>
              <a:rPr lang="en-US" sz="1999" dirty="0">
                <a:latin typeface="Courier New" panose="02070309020205020404" pitchFamily="49" charset="0"/>
                <a:cs typeface="Courier New" panose="02070309020205020404" pitchFamily="49" charset="0"/>
              </a:rPr>
              <a:t> | 2000-08-14 | TN-ASN-NM, US"</a:t>
            </a:r>
          </a:p>
          <a:p>
            <a:pPr marL="914126" lvl="2" indent="0">
              <a:buNone/>
            </a:pPr>
            <a:endParaRPr lang="en-US" dirty="0"/>
          </a:p>
        </p:txBody>
      </p:sp>
      <p:sp>
        <p:nvSpPr>
          <p:cNvPr id="4" name="Text Placeholder 3">
            <a:extLst>
              <a:ext uri="{FF2B5EF4-FFF2-40B4-BE49-F238E27FC236}">
                <a16:creationId xmlns:a16="http://schemas.microsoft.com/office/drawing/2014/main" id="{4B04CF23-F6D5-3B46-8149-4ACF87D4E2F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66814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2A4794-6A81-664F-BA88-A409B6F28C0B}"/>
              </a:ext>
            </a:extLst>
          </p:cNvPr>
          <p:cNvSpPr>
            <a:spLocks noGrp="1"/>
          </p:cNvSpPr>
          <p:nvPr>
            <p:ph type="body" sz="quarter" idx="10"/>
          </p:nvPr>
        </p:nvSpPr>
        <p:spPr/>
        <p:txBody>
          <a:bodyPr anchor="ctr"/>
          <a:lstStyle/>
          <a:p>
            <a:pPr marL="0" indent="0" algn="ctr">
              <a:buNone/>
            </a:pPr>
            <a:r>
              <a:rPr lang="en-US" dirty="0"/>
              <a:t>QUESTIONS ?</a:t>
            </a:r>
          </a:p>
        </p:txBody>
      </p:sp>
      <p:sp>
        <p:nvSpPr>
          <p:cNvPr id="4" name="Text Placeholder 3">
            <a:extLst>
              <a:ext uri="{FF2B5EF4-FFF2-40B4-BE49-F238E27FC236}">
                <a16:creationId xmlns:a16="http://schemas.microsoft.com/office/drawing/2014/main" id="{449C8050-8E52-8D4E-B2CC-502D7F82F0E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96042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CB3533-B1AD-6F40-A070-1A80874F45BB}"/>
              </a:ext>
            </a:extLst>
          </p:cNvPr>
          <p:cNvSpPr>
            <a:spLocks noGrp="1"/>
          </p:cNvSpPr>
          <p:nvPr>
            <p:ph sz="quarter" idx="12"/>
          </p:nvPr>
        </p:nvSpPr>
        <p:spPr>
          <a:xfrm>
            <a:off x="914162" y="2358247"/>
            <a:ext cx="10360501" cy="1070754"/>
          </a:xfrm>
        </p:spPr>
        <p:txBody>
          <a:bodyPr anchor="ctr">
            <a:normAutofit/>
          </a:bodyPr>
          <a:lstStyle/>
          <a:p>
            <a:pPr algn="ctr"/>
            <a:r>
              <a:rPr lang="en-US" sz="4399" dirty="0"/>
              <a:t>MHR – Malware Hash Registry</a:t>
            </a:r>
          </a:p>
        </p:txBody>
      </p:sp>
      <p:sp>
        <p:nvSpPr>
          <p:cNvPr id="5" name="Slide Number Placeholder 4">
            <a:extLst>
              <a:ext uri="{FF2B5EF4-FFF2-40B4-BE49-F238E27FC236}">
                <a16:creationId xmlns:a16="http://schemas.microsoft.com/office/drawing/2014/main" id="{E88B35B8-331F-9D45-8AA2-F86F16F2EA22}"/>
              </a:ext>
            </a:extLst>
          </p:cNvPr>
          <p:cNvSpPr>
            <a:spLocks noGrp="1"/>
          </p:cNvSpPr>
          <p:nvPr>
            <p:ph type="sldNum" sz="quarter" idx="4"/>
          </p:nvPr>
        </p:nvSpPr>
        <p:spPr/>
        <p:txBody>
          <a:bodyPr/>
          <a:lstStyle/>
          <a:p>
            <a:fld id="{ED025EC6-12F2-BD4E-AD65-43BFB58C3D8F}" type="slidenum">
              <a:rPr lang="en-US" smtClean="0"/>
              <a:pPr/>
              <a:t>48</a:t>
            </a:fld>
            <a:endParaRPr lang="en-US"/>
          </a:p>
        </p:txBody>
      </p:sp>
      <p:sp>
        <p:nvSpPr>
          <p:cNvPr id="6" name="Text Placeholder 5">
            <a:extLst>
              <a:ext uri="{FF2B5EF4-FFF2-40B4-BE49-F238E27FC236}">
                <a16:creationId xmlns:a16="http://schemas.microsoft.com/office/drawing/2014/main" id="{FBE3B1C1-1516-F24C-BF3A-05909F473F3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45468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C2DA-BED7-D54C-8DBC-0AEAA1306CEE}"/>
              </a:ext>
            </a:extLst>
          </p:cNvPr>
          <p:cNvSpPr>
            <a:spLocks noGrp="1"/>
          </p:cNvSpPr>
          <p:nvPr>
            <p:ph type="title"/>
          </p:nvPr>
        </p:nvSpPr>
        <p:spPr>
          <a:xfrm>
            <a:off x="1748335" y="47498"/>
            <a:ext cx="8034788" cy="836187"/>
          </a:xfrm>
        </p:spPr>
        <p:txBody>
          <a:bodyPr/>
          <a:lstStyle/>
          <a:p>
            <a:r>
              <a:rPr lang="en-US" sz="3199" spc="300" dirty="0">
                <a:latin typeface="Constantia" panose="02030602050306030303" pitchFamily="18" charset="0"/>
              </a:rPr>
              <a:t>MHR Module Overview</a:t>
            </a:r>
          </a:p>
        </p:txBody>
      </p:sp>
      <p:sp>
        <p:nvSpPr>
          <p:cNvPr id="3" name="Text Placeholder 2">
            <a:extLst>
              <a:ext uri="{FF2B5EF4-FFF2-40B4-BE49-F238E27FC236}">
                <a16:creationId xmlns:a16="http://schemas.microsoft.com/office/drawing/2014/main" id="{6F3E4A67-D1C6-324C-98DA-078A0F478F76}"/>
              </a:ext>
            </a:extLst>
          </p:cNvPr>
          <p:cNvSpPr>
            <a:spLocks noGrp="1"/>
          </p:cNvSpPr>
          <p:nvPr>
            <p:ph type="body" sz="quarter" idx="10"/>
          </p:nvPr>
        </p:nvSpPr>
        <p:spPr>
          <a:xfrm>
            <a:off x="914162" y="1549047"/>
            <a:ext cx="10360501" cy="3467016"/>
          </a:xfrm>
        </p:spPr>
        <p:txBody>
          <a:bodyPr/>
          <a:lstStyle/>
          <a:p>
            <a:r>
              <a:rPr lang="en-US" sz="2399" dirty="0"/>
              <a:t>What is MHR Service?</a:t>
            </a:r>
          </a:p>
          <a:p>
            <a:r>
              <a:rPr lang="en-US" sz="2399" dirty="0"/>
              <a:t>What problem(s) are we helping to solve ?</a:t>
            </a:r>
          </a:p>
          <a:p>
            <a:r>
              <a:rPr lang="en-US" sz="2399" dirty="0"/>
              <a:t>Requirements to signup for the MHR Service.</a:t>
            </a:r>
          </a:p>
          <a:p>
            <a:r>
              <a:rPr lang="en-US" sz="2399" dirty="0"/>
              <a:t>How to signup for the MHR Service.</a:t>
            </a:r>
          </a:p>
          <a:p>
            <a:r>
              <a:rPr lang="en-US" sz="2399" dirty="0"/>
              <a:t>How to </a:t>
            </a:r>
            <a:r>
              <a:rPr lang="en-US" sz="2399"/>
              <a:t>implement MHR Service </a:t>
            </a:r>
            <a:r>
              <a:rPr lang="en-US" sz="2399" dirty="0"/>
              <a:t>on your network.</a:t>
            </a:r>
          </a:p>
          <a:p>
            <a:r>
              <a:rPr lang="en-US" sz="2399" dirty="0"/>
              <a:t>Questions ?</a:t>
            </a:r>
          </a:p>
          <a:p>
            <a:endParaRPr lang="en-US" sz="2399" dirty="0"/>
          </a:p>
          <a:p>
            <a:endParaRPr lang="en-US" dirty="0"/>
          </a:p>
        </p:txBody>
      </p:sp>
      <p:sp>
        <p:nvSpPr>
          <p:cNvPr id="4" name="Slide Number Placeholder 3">
            <a:extLst>
              <a:ext uri="{FF2B5EF4-FFF2-40B4-BE49-F238E27FC236}">
                <a16:creationId xmlns:a16="http://schemas.microsoft.com/office/drawing/2014/main" id="{6FF528BA-9D0B-7D4D-AE60-8C7EAEE81640}"/>
              </a:ext>
            </a:extLst>
          </p:cNvPr>
          <p:cNvSpPr>
            <a:spLocks noGrp="1"/>
          </p:cNvSpPr>
          <p:nvPr>
            <p:ph type="sldNum" sz="quarter" idx="4"/>
          </p:nvPr>
        </p:nvSpPr>
        <p:spPr/>
        <p:txBody>
          <a:bodyPr/>
          <a:lstStyle/>
          <a:p>
            <a:fld id="{ED025EC6-12F2-BD4E-AD65-43BFB58C3D8F}" type="slidenum">
              <a:rPr lang="en-US" smtClean="0"/>
              <a:pPr/>
              <a:t>49</a:t>
            </a:fld>
            <a:endParaRPr lang="en-US"/>
          </a:p>
        </p:txBody>
      </p:sp>
      <p:sp>
        <p:nvSpPr>
          <p:cNvPr id="6" name="Rectangle 5">
            <a:extLst>
              <a:ext uri="{FF2B5EF4-FFF2-40B4-BE49-F238E27FC236}">
                <a16:creationId xmlns:a16="http://schemas.microsoft.com/office/drawing/2014/main" id="{9AC39CCE-C1BC-5242-89BE-5249391150F6}"/>
              </a:ext>
            </a:extLst>
          </p:cNvPr>
          <p:cNvSpPr/>
          <p:nvPr/>
        </p:nvSpPr>
        <p:spPr>
          <a:xfrm rot="5400000">
            <a:off x="5718587" y="-3210424"/>
            <a:ext cx="45707" cy="7900531"/>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latin typeface="Tahoma" charset="0"/>
              <a:ea typeface="Tahoma" charset="0"/>
              <a:cs typeface="Tahoma" charset="0"/>
            </a:endParaRPr>
          </a:p>
        </p:txBody>
      </p:sp>
    </p:spTree>
    <p:extLst>
      <p:ext uri="{BB962C8B-B14F-4D97-AF65-F5344CB8AC3E}">
        <p14:creationId xmlns:p14="http://schemas.microsoft.com/office/powerpoint/2010/main" val="404447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B9A0E-82A0-8641-83A4-452DF97D77A3}"/>
              </a:ext>
            </a:extLst>
          </p:cNvPr>
          <p:cNvSpPr>
            <a:spLocks noGrp="1"/>
          </p:cNvSpPr>
          <p:nvPr>
            <p:ph type="sldNum" sz="quarter" idx="4"/>
          </p:nvPr>
        </p:nvSpPr>
        <p:spPr/>
        <p:txBody>
          <a:bodyPr/>
          <a:lstStyle/>
          <a:p>
            <a:fld id="{ED025EC6-12F2-BD4E-AD65-43BFB58C3D8F}" type="slidenum">
              <a:rPr lang="en-US" smtClean="0"/>
              <a:pPr/>
              <a:t>5</a:t>
            </a:fld>
            <a:endParaRPr lang="en-US"/>
          </a:p>
        </p:txBody>
      </p:sp>
      <p:grpSp>
        <p:nvGrpSpPr>
          <p:cNvPr id="6" name="Group 5">
            <a:extLst>
              <a:ext uri="{FF2B5EF4-FFF2-40B4-BE49-F238E27FC236}">
                <a16:creationId xmlns:a16="http://schemas.microsoft.com/office/drawing/2014/main" id="{5DFD6B43-BD90-6441-86FA-4D570786EFFB}"/>
              </a:ext>
            </a:extLst>
          </p:cNvPr>
          <p:cNvGrpSpPr/>
          <p:nvPr/>
        </p:nvGrpSpPr>
        <p:grpSpPr>
          <a:xfrm>
            <a:off x="920174" y="222491"/>
            <a:ext cx="3016426" cy="923330"/>
            <a:chOff x="829054" y="161630"/>
            <a:chExt cx="3016426" cy="923330"/>
          </a:xfrm>
        </p:grpSpPr>
        <p:sp>
          <p:nvSpPr>
            <p:cNvPr id="79" name="TextBox 78">
              <a:extLst>
                <a:ext uri="{FF2B5EF4-FFF2-40B4-BE49-F238E27FC236}">
                  <a16:creationId xmlns:a16="http://schemas.microsoft.com/office/drawing/2014/main" id="{009FBA2D-0B24-4347-851C-6A22D617C333}"/>
                </a:ext>
              </a:extLst>
            </p:cNvPr>
            <p:cNvSpPr txBox="1"/>
            <p:nvPr/>
          </p:nvSpPr>
          <p:spPr>
            <a:xfrm>
              <a:off x="829054" y="161630"/>
              <a:ext cx="3016426" cy="923330"/>
            </a:xfrm>
            <a:prstGeom prst="rect">
              <a:avLst/>
            </a:prstGeom>
            <a:noFill/>
          </p:spPr>
          <p:txBody>
            <a:bodyPr wrap="square" rtlCol="0">
              <a:spAutoFit/>
            </a:bodyPr>
            <a:lstStyle/>
            <a:p>
              <a:r>
                <a:rPr lang="en-US" sz="5400" dirty="0"/>
                <a:t>Outreach</a:t>
              </a:r>
            </a:p>
          </p:txBody>
        </p:sp>
        <p:sp>
          <p:nvSpPr>
            <p:cNvPr id="80" name="Rectangle 79">
              <a:extLst>
                <a:ext uri="{FF2B5EF4-FFF2-40B4-BE49-F238E27FC236}">
                  <a16:creationId xmlns:a16="http://schemas.microsoft.com/office/drawing/2014/main" id="{4A2B6BB6-403F-EE4C-B3D9-5471BF6397FE}"/>
                </a:ext>
              </a:extLst>
            </p:cNvPr>
            <p:cNvSpPr/>
            <p:nvPr/>
          </p:nvSpPr>
          <p:spPr>
            <a:xfrm rot="5400000" flipH="1">
              <a:off x="2309110" y="-485566"/>
              <a:ext cx="48831" cy="2852982"/>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grpSp>
      <p:grpSp>
        <p:nvGrpSpPr>
          <p:cNvPr id="47" name="Group 46">
            <a:extLst>
              <a:ext uri="{FF2B5EF4-FFF2-40B4-BE49-F238E27FC236}">
                <a16:creationId xmlns:a16="http://schemas.microsoft.com/office/drawing/2014/main" id="{6B4B77C4-E059-0C4E-8C8E-30422CBE357F}"/>
              </a:ext>
            </a:extLst>
          </p:cNvPr>
          <p:cNvGrpSpPr/>
          <p:nvPr/>
        </p:nvGrpSpPr>
        <p:grpSpPr>
          <a:xfrm>
            <a:off x="1739544" y="2446239"/>
            <a:ext cx="1336370" cy="1421832"/>
            <a:chOff x="5054210" y="2211897"/>
            <a:chExt cx="2286000" cy="2416096"/>
          </a:xfrm>
        </p:grpSpPr>
        <p:grpSp>
          <p:nvGrpSpPr>
            <p:cNvPr id="19" name="Group 18">
              <a:extLst>
                <a:ext uri="{FF2B5EF4-FFF2-40B4-BE49-F238E27FC236}">
                  <a16:creationId xmlns:a16="http://schemas.microsoft.com/office/drawing/2014/main" id="{D98B1F33-53BE-874D-9C6E-C4DFE2625E0B}"/>
                </a:ext>
              </a:extLst>
            </p:cNvPr>
            <p:cNvGrpSpPr/>
            <p:nvPr/>
          </p:nvGrpSpPr>
          <p:grpSpPr>
            <a:xfrm>
              <a:off x="5532418" y="2706045"/>
              <a:ext cx="1329584" cy="1357439"/>
              <a:chOff x="5364111" y="2049739"/>
              <a:chExt cx="914399" cy="914400"/>
            </a:xfrm>
          </p:grpSpPr>
          <p:sp>
            <p:nvSpPr>
              <p:cNvPr id="18" name="Oval 17">
                <a:extLst>
                  <a:ext uri="{FF2B5EF4-FFF2-40B4-BE49-F238E27FC236}">
                    <a16:creationId xmlns:a16="http://schemas.microsoft.com/office/drawing/2014/main" id="{A1F4DBBE-3AF9-0448-BE93-784BABC95219}"/>
                  </a:ext>
                </a:extLst>
              </p:cNvPr>
              <p:cNvSpPr/>
              <p:nvPr/>
            </p:nvSpPr>
            <p:spPr>
              <a:xfrm>
                <a:off x="5364111" y="2049739"/>
                <a:ext cx="914399" cy="914400"/>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pic>
            <p:nvPicPr>
              <p:cNvPr id="17" name="Picture 16" descr="Icon&#10;&#10;Description automatically generated">
                <a:extLst>
                  <a:ext uri="{FF2B5EF4-FFF2-40B4-BE49-F238E27FC236}">
                    <a16:creationId xmlns:a16="http://schemas.microsoft.com/office/drawing/2014/main" id="{C4C8296E-F6C2-E845-91F3-4CE04629CB88}"/>
                  </a:ext>
                </a:extLst>
              </p:cNvPr>
              <p:cNvPicPr>
                <a:picLocks noChangeAspect="1"/>
              </p:cNvPicPr>
              <p:nvPr/>
            </p:nvPicPr>
            <p:blipFill>
              <a:blip/>
              <a:stretch>
                <a:fillRect/>
              </a:stretch>
            </p:blipFill>
            <p:spPr>
              <a:xfrm>
                <a:off x="5508093" y="2272260"/>
                <a:ext cx="626435" cy="522135"/>
              </a:xfrm>
              <a:prstGeom prst="rect">
                <a:avLst/>
              </a:prstGeom>
            </p:spPr>
          </p:pic>
        </p:grpSp>
        <p:sp>
          <p:nvSpPr>
            <p:cNvPr id="26" name="Donut 25">
              <a:extLst>
                <a:ext uri="{FF2B5EF4-FFF2-40B4-BE49-F238E27FC236}">
                  <a16:creationId xmlns:a16="http://schemas.microsoft.com/office/drawing/2014/main" id="{4DDEE95F-F3B2-0443-80CB-340FF6A8C375}"/>
                </a:ext>
              </a:extLst>
            </p:cNvPr>
            <p:cNvSpPr>
              <a:spLocks noChangeAspect="1"/>
            </p:cNvSpPr>
            <p:nvPr/>
          </p:nvSpPr>
          <p:spPr>
            <a:xfrm>
              <a:off x="5054210" y="2211897"/>
              <a:ext cx="2286000" cy="2416096"/>
            </a:xfrm>
            <a:prstGeom prst="donut">
              <a:avLst>
                <a:gd name="adj" fmla="val 1879"/>
              </a:avLst>
            </a:prstGeom>
            <a:solidFill>
              <a:schemeClr val="bg1"/>
            </a:solid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sp>
        <p:nvSpPr>
          <p:cNvPr id="27" name="Donut 26">
            <a:extLst>
              <a:ext uri="{FF2B5EF4-FFF2-40B4-BE49-F238E27FC236}">
                <a16:creationId xmlns:a16="http://schemas.microsoft.com/office/drawing/2014/main" id="{6E5B10C8-5221-604F-9E93-2BEBCAD0460C}"/>
              </a:ext>
            </a:extLst>
          </p:cNvPr>
          <p:cNvSpPr>
            <a:spLocks/>
          </p:cNvSpPr>
          <p:nvPr/>
        </p:nvSpPr>
        <p:spPr>
          <a:xfrm>
            <a:off x="1195323" y="1996582"/>
            <a:ext cx="2405467" cy="2421490"/>
          </a:xfrm>
          <a:prstGeom prst="donut">
            <a:avLst>
              <a:gd name="adj" fmla="val 1156"/>
            </a:avLst>
          </a:prstGeom>
          <a:solidFill>
            <a:schemeClr val="bg1"/>
          </a:solidFill>
          <a:ln w="1587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35" name="Donut 34">
            <a:extLst>
              <a:ext uri="{FF2B5EF4-FFF2-40B4-BE49-F238E27FC236}">
                <a16:creationId xmlns:a16="http://schemas.microsoft.com/office/drawing/2014/main" id="{B1405ED4-4173-5346-B3DC-6CE120AEC6AC}"/>
              </a:ext>
            </a:extLst>
          </p:cNvPr>
          <p:cNvSpPr/>
          <p:nvPr/>
        </p:nvSpPr>
        <p:spPr>
          <a:xfrm>
            <a:off x="527139" y="1323946"/>
            <a:ext cx="3741837" cy="3766762"/>
          </a:xfrm>
          <a:prstGeom prst="donut">
            <a:avLst>
              <a:gd name="adj" fmla="val 17757"/>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28" name="Oval 27">
            <a:extLst>
              <a:ext uri="{FF2B5EF4-FFF2-40B4-BE49-F238E27FC236}">
                <a16:creationId xmlns:a16="http://schemas.microsoft.com/office/drawing/2014/main" id="{6BC48ACC-41A2-5546-BE9E-F8C062FFB5C2}"/>
              </a:ext>
            </a:extLst>
          </p:cNvPr>
          <p:cNvSpPr/>
          <p:nvPr/>
        </p:nvSpPr>
        <p:spPr>
          <a:xfrm>
            <a:off x="3221129" y="2124639"/>
            <a:ext cx="441129" cy="500750"/>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16" name="Graphic 15" descr="Connections with solid fill">
            <a:extLst>
              <a:ext uri="{FF2B5EF4-FFF2-40B4-BE49-F238E27FC236}">
                <a16:creationId xmlns:a16="http://schemas.microsoft.com/office/drawing/2014/main" id="{8F903E87-6E7D-A640-ADD7-3F0D6D4E2EB2}"/>
              </a:ext>
            </a:extLst>
          </p:cNvPr>
          <p:cNvPicPr>
            <a:picLocks noChangeAspect="1"/>
          </p:cNvPicPr>
          <p:nvPr/>
        </p:nvPicPr>
        <p:blipFill>
          <a:blip/>
          <a:stretch>
            <a:fillRect/>
          </a:stretch>
        </p:blipFill>
        <p:spPr>
          <a:xfrm>
            <a:off x="3239739" y="2179145"/>
            <a:ext cx="397016" cy="414207"/>
          </a:xfrm>
          <a:prstGeom prst="rect">
            <a:avLst/>
          </a:prstGeom>
        </p:spPr>
      </p:pic>
      <p:sp>
        <p:nvSpPr>
          <p:cNvPr id="36" name="Rectangle 35">
            <a:extLst>
              <a:ext uri="{FF2B5EF4-FFF2-40B4-BE49-F238E27FC236}">
                <a16:creationId xmlns:a16="http://schemas.microsoft.com/office/drawing/2014/main" id="{51360EFD-EDC6-BC4F-BD29-F70B0E0CB815}"/>
              </a:ext>
            </a:extLst>
          </p:cNvPr>
          <p:cNvSpPr/>
          <p:nvPr/>
        </p:nvSpPr>
        <p:spPr>
          <a:xfrm rot="17318878">
            <a:off x="3013568" y="3641946"/>
            <a:ext cx="2222556" cy="409581"/>
          </a:xfrm>
          <a:prstGeom prst="rect">
            <a:avLst/>
          </a:prstGeom>
          <a:noFill/>
          <a:effectLst>
            <a:outerShdw dist="50800" sx="1000" sy="1000" algn="ctr" rotWithShape="0">
              <a:srgbClr val="000000"/>
            </a:outerShdw>
          </a:effectLst>
        </p:spPr>
        <p:txBody>
          <a:bodyPr wrap="square" lIns="91440" tIns="45720" rIns="91440" bIns="45720">
            <a:prstTxWarp prst="textArchDown">
              <a:avLst>
                <a:gd name="adj" fmla="val 21274687"/>
              </a:avLst>
            </a:prstTxWarp>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Community Services</a:t>
            </a:r>
          </a:p>
        </p:txBody>
      </p:sp>
      <p:cxnSp>
        <p:nvCxnSpPr>
          <p:cNvPr id="49" name="Straight Arrow Connector 48">
            <a:extLst>
              <a:ext uri="{FF2B5EF4-FFF2-40B4-BE49-F238E27FC236}">
                <a16:creationId xmlns:a16="http://schemas.microsoft.com/office/drawing/2014/main" id="{350A198B-CA27-DE40-9D6E-266DFDC20AA7}"/>
              </a:ext>
            </a:extLst>
          </p:cNvPr>
          <p:cNvCxnSpPr>
            <a:cxnSpLocks/>
          </p:cNvCxnSpPr>
          <p:nvPr/>
        </p:nvCxnSpPr>
        <p:spPr>
          <a:xfrm flipV="1">
            <a:off x="1638999" y="3635820"/>
            <a:ext cx="204713" cy="18856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88A65A4-A586-F340-831C-8AB5BA6D16F8}"/>
              </a:ext>
            </a:extLst>
          </p:cNvPr>
          <p:cNvCxnSpPr>
            <a:cxnSpLocks/>
          </p:cNvCxnSpPr>
          <p:nvPr/>
        </p:nvCxnSpPr>
        <p:spPr>
          <a:xfrm flipV="1">
            <a:off x="3008376" y="2554744"/>
            <a:ext cx="204713" cy="18856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581327BF-8135-0B44-922F-358B5296A9F9}"/>
              </a:ext>
            </a:extLst>
          </p:cNvPr>
          <p:cNvSpPr/>
          <p:nvPr/>
        </p:nvSpPr>
        <p:spPr>
          <a:xfrm>
            <a:off x="1159358" y="2124639"/>
            <a:ext cx="443675"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55" name="Graphic 54" descr="Handshake with solid fill">
            <a:extLst>
              <a:ext uri="{FF2B5EF4-FFF2-40B4-BE49-F238E27FC236}">
                <a16:creationId xmlns:a16="http://schemas.microsoft.com/office/drawing/2014/main" id="{143F149E-4687-B54C-A3B1-919685EF3C35}"/>
              </a:ext>
            </a:extLst>
          </p:cNvPr>
          <p:cNvPicPr>
            <a:picLocks noChangeAspect="1"/>
          </p:cNvPicPr>
          <p:nvPr/>
        </p:nvPicPr>
        <p:blipFill>
          <a:blip/>
          <a:stretch>
            <a:fillRect/>
          </a:stretch>
        </p:blipFill>
        <p:spPr>
          <a:xfrm>
            <a:off x="1150513" y="2150220"/>
            <a:ext cx="454451" cy="457478"/>
          </a:xfrm>
          <a:prstGeom prst="rect">
            <a:avLst/>
          </a:prstGeom>
        </p:spPr>
      </p:pic>
      <p:cxnSp>
        <p:nvCxnSpPr>
          <p:cNvPr id="59" name="Straight Arrow Connector 58">
            <a:extLst>
              <a:ext uri="{FF2B5EF4-FFF2-40B4-BE49-F238E27FC236}">
                <a16:creationId xmlns:a16="http://schemas.microsoft.com/office/drawing/2014/main" id="{B430C14D-EE17-CF47-9552-1D3FBE6F05B8}"/>
              </a:ext>
            </a:extLst>
          </p:cNvPr>
          <p:cNvCxnSpPr>
            <a:cxnSpLocks/>
          </p:cNvCxnSpPr>
          <p:nvPr/>
        </p:nvCxnSpPr>
        <p:spPr>
          <a:xfrm>
            <a:off x="1576105" y="2554744"/>
            <a:ext cx="219519" cy="1920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A3021917-CBED-5147-95FC-B497EC7D5B87}"/>
              </a:ext>
            </a:extLst>
          </p:cNvPr>
          <p:cNvSpPr/>
          <p:nvPr/>
        </p:nvSpPr>
        <p:spPr>
          <a:xfrm>
            <a:off x="3240139" y="3776472"/>
            <a:ext cx="443676"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64" name="Graphic 63" descr="Open envelope with solid fill">
            <a:extLst>
              <a:ext uri="{FF2B5EF4-FFF2-40B4-BE49-F238E27FC236}">
                <a16:creationId xmlns:a16="http://schemas.microsoft.com/office/drawing/2014/main" id="{C5D7AAF6-5769-4245-A494-A67361D48ADD}"/>
              </a:ext>
            </a:extLst>
          </p:cNvPr>
          <p:cNvPicPr>
            <a:picLocks noChangeAspect="1"/>
          </p:cNvPicPr>
          <p:nvPr/>
        </p:nvPicPr>
        <p:blipFill>
          <a:blip/>
          <a:stretch>
            <a:fillRect/>
          </a:stretch>
        </p:blipFill>
        <p:spPr>
          <a:xfrm>
            <a:off x="3291061" y="3836366"/>
            <a:ext cx="327711" cy="329893"/>
          </a:xfrm>
          <a:prstGeom prst="rect">
            <a:avLst/>
          </a:prstGeom>
        </p:spPr>
      </p:pic>
      <p:cxnSp>
        <p:nvCxnSpPr>
          <p:cNvPr id="72" name="Straight Arrow Connector 71">
            <a:extLst>
              <a:ext uri="{FF2B5EF4-FFF2-40B4-BE49-F238E27FC236}">
                <a16:creationId xmlns:a16="http://schemas.microsoft.com/office/drawing/2014/main" id="{CAFE65F6-7C6A-714A-9E03-BCB84DC8BB0B}"/>
              </a:ext>
            </a:extLst>
          </p:cNvPr>
          <p:cNvCxnSpPr>
            <a:cxnSpLocks/>
          </p:cNvCxnSpPr>
          <p:nvPr/>
        </p:nvCxnSpPr>
        <p:spPr>
          <a:xfrm>
            <a:off x="3008376" y="3639312"/>
            <a:ext cx="237124" cy="1920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93ABC21-B587-E44D-A687-33D38B274DEB}"/>
              </a:ext>
            </a:extLst>
          </p:cNvPr>
          <p:cNvSpPr txBox="1"/>
          <p:nvPr/>
        </p:nvSpPr>
        <p:spPr>
          <a:xfrm>
            <a:off x="984874" y="4230741"/>
            <a:ext cx="1095170" cy="261610"/>
          </a:xfrm>
          <a:prstGeom prst="rect">
            <a:avLst/>
          </a:prstGeom>
          <a:noFill/>
        </p:spPr>
        <p:txBody>
          <a:bodyPr wrap="square" rtlCol="0">
            <a:spAutoFit/>
          </a:bodyPr>
          <a:lstStyle/>
          <a:p>
            <a:r>
              <a:rPr lang="en-US" sz="1100" dirty="0">
                <a:latin typeface="Tahoma" charset="0"/>
                <a:ea typeface="Tahoma" charset="0"/>
                <a:cs typeface="Tahoma" charset="0"/>
              </a:rPr>
              <a:t>Free Tools</a:t>
            </a:r>
          </a:p>
        </p:txBody>
      </p:sp>
      <p:sp>
        <p:nvSpPr>
          <p:cNvPr id="76" name="TextBox 75">
            <a:extLst>
              <a:ext uri="{FF2B5EF4-FFF2-40B4-BE49-F238E27FC236}">
                <a16:creationId xmlns:a16="http://schemas.microsoft.com/office/drawing/2014/main" id="{2D664EF2-7559-2B42-85C6-B296C743BCF8}"/>
              </a:ext>
            </a:extLst>
          </p:cNvPr>
          <p:cNvSpPr txBox="1"/>
          <p:nvPr/>
        </p:nvSpPr>
        <p:spPr>
          <a:xfrm>
            <a:off x="3258404" y="4260828"/>
            <a:ext cx="688047" cy="261610"/>
          </a:xfrm>
          <a:prstGeom prst="rect">
            <a:avLst/>
          </a:prstGeom>
          <a:noFill/>
        </p:spPr>
        <p:txBody>
          <a:bodyPr wrap="square" rtlCol="0">
            <a:spAutoFit/>
          </a:bodyPr>
          <a:lstStyle/>
          <a:p>
            <a:r>
              <a:rPr lang="en-US" sz="1100" dirty="0">
                <a:latin typeface="Tahoma" charset="0"/>
                <a:ea typeface="Tahoma" charset="0"/>
                <a:cs typeface="Tahoma" charset="0"/>
              </a:rPr>
              <a:t>DNB</a:t>
            </a:r>
          </a:p>
        </p:txBody>
      </p:sp>
      <p:sp>
        <p:nvSpPr>
          <p:cNvPr id="77" name="TextBox 76">
            <a:extLst>
              <a:ext uri="{FF2B5EF4-FFF2-40B4-BE49-F238E27FC236}">
                <a16:creationId xmlns:a16="http://schemas.microsoft.com/office/drawing/2014/main" id="{5AAB0CE2-3E99-984A-8E04-F21D4A5AAB8A}"/>
              </a:ext>
            </a:extLst>
          </p:cNvPr>
          <p:cNvSpPr txBox="1"/>
          <p:nvPr/>
        </p:nvSpPr>
        <p:spPr>
          <a:xfrm>
            <a:off x="1098187" y="1888301"/>
            <a:ext cx="703340" cy="261610"/>
          </a:xfrm>
          <a:prstGeom prst="rect">
            <a:avLst/>
          </a:prstGeom>
          <a:noFill/>
        </p:spPr>
        <p:txBody>
          <a:bodyPr wrap="square" rtlCol="0">
            <a:spAutoFit/>
          </a:bodyPr>
          <a:lstStyle/>
          <a:p>
            <a:r>
              <a:rPr lang="en-US" sz="1100" dirty="0">
                <a:latin typeface="Tahoma" charset="0"/>
                <a:ea typeface="Tahoma" charset="0"/>
                <a:cs typeface="Tahoma" charset="0"/>
              </a:rPr>
              <a:t>CSIRT</a:t>
            </a:r>
          </a:p>
        </p:txBody>
      </p:sp>
      <p:sp>
        <p:nvSpPr>
          <p:cNvPr id="78" name="TextBox 77">
            <a:extLst>
              <a:ext uri="{FF2B5EF4-FFF2-40B4-BE49-F238E27FC236}">
                <a16:creationId xmlns:a16="http://schemas.microsoft.com/office/drawing/2014/main" id="{BBB33B17-EF6B-5D48-A95F-B58FD9872255}"/>
              </a:ext>
            </a:extLst>
          </p:cNvPr>
          <p:cNvSpPr txBox="1"/>
          <p:nvPr/>
        </p:nvSpPr>
        <p:spPr>
          <a:xfrm>
            <a:off x="3174525" y="1888301"/>
            <a:ext cx="869335" cy="261610"/>
          </a:xfrm>
          <a:prstGeom prst="rect">
            <a:avLst/>
          </a:prstGeom>
          <a:noFill/>
        </p:spPr>
        <p:txBody>
          <a:bodyPr wrap="square" rtlCol="0">
            <a:spAutoFit/>
          </a:bodyPr>
          <a:lstStyle/>
          <a:p>
            <a:r>
              <a:rPr lang="en-US" sz="1100" dirty="0">
                <a:latin typeface="Tahoma" charset="0"/>
                <a:ea typeface="Tahoma" charset="0"/>
                <a:cs typeface="Tahoma" charset="0"/>
              </a:rPr>
              <a:t>Events</a:t>
            </a:r>
          </a:p>
        </p:txBody>
      </p:sp>
      <p:sp>
        <p:nvSpPr>
          <p:cNvPr id="42" name="Oval 41">
            <a:extLst>
              <a:ext uri="{FF2B5EF4-FFF2-40B4-BE49-F238E27FC236}">
                <a16:creationId xmlns:a16="http://schemas.microsoft.com/office/drawing/2014/main" id="{51F7FA87-857F-4C42-A2DE-793CCDB315E8}"/>
              </a:ext>
            </a:extLst>
          </p:cNvPr>
          <p:cNvSpPr/>
          <p:nvPr/>
        </p:nvSpPr>
        <p:spPr>
          <a:xfrm>
            <a:off x="1161288" y="3772954"/>
            <a:ext cx="443676" cy="500441"/>
          </a:xfrm>
          <a:prstGeom prst="ellipse">
            <a:avLst/>
          </a:prstGeom>
          <a:solidFill>
            <a:srgbClr val="FF0000"/>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40" name="Arc 39">
            <a:extLst>
              <a:ext uri="{FF2B5EF4-FFF2-40B4-BE49-F238E27FC236}">
                <a16:creationId xmlns:a16="http://schemas.microsoft.com/office/drawing/2014/main" id="{C6A84108-71BE-314F-8E6D-93BF6824A0CA}"/>
              </a:ext>
            </a:extLst>
          </p:cNvPr>
          <p:cNvSpPr/>
          <p:nvPr/>
        </p:nvSpPr>
        <p:spPr>
          <a:xfrm rot="15304798">
            <a:off x="530352" y="1325880"/>
            <a:ext cx="3739896" cy="3767328"/>
          </a:xfrm>
          <a:prstGeom prst="arc">
            <a:avLst>
              <a:gd name="adj1" fmla="val 13356041"/>
              <a:gd name="adj2" fmla="val 3598054"/>
            </a:avLst>
          </a:prstGeom>
          <a:ln w="76200" cap="rnd">
            <a:solidFill>
              <a:schemeClr val="tx1"/>
            </a:solidFill>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13" name="Group 12">
            <a:extLst>
              <a:ext uri="{FF2B5EF4-FFF2-40B4-BE49-F238E27FC236}">
                <a16:creationId xmlns:a16="http://schemas.microsoft.com/office/drawing/2014/main" id="{32F7AEB1-ED30-3242-87AE-0CE2CEFBE22D}"/>
              </a:ext>
            </a:extLst>
          </p:cNvPr>
          <p:cNvGrpSpPr/>
          <p:nvPr/>
        </p:nvGrpSpPr>
        <p:grpSpPr>
          <a:xfrm>
            <a:off x="5537808" y="1422820"/>
            <a:ext cx="6261829" cy="3329824"/>
            <a:chOff x="5557637" y="2021488"/>
            <a:chExt cx="6261829" cy="3329824"/>
          </a:xfrm>
        </p:grpSpPr>
        <p:sp>
          <p:nvSpPr>
            <p:cNvPr id="54" name="TextBox 53">
              <a:extLst>
                <a:ext uri="{FF2B5EF4-FFF2-40B4-BE49-F238E27FC236}">
                  <a16:creationId xmlns:a16="http://schemas.microsoft.com/office/drawing/2014/main" id="{C7B8C2CF-4D37-C648-AEED-6C4082419E8D}"/>
                </a:ext>
              </a:extLst>
            </p:cNvPr>
            <p:cNvSpPr txBox="1"/>
            <p:nvPr/>
          </p:nvSpPr>
          <p:spPr>
            <a:xfrm>
              <a:off x="5557637" y="2021488"/>
              <a:ext cx="5920406" cy="430887"/>
            </a:xfrm>
            <a:prstGeom prst="rect">
              <a:avLst/>
            </a:prstGeom>
            <a:noFill/>
          </p:spPr>
          <p:txBody>
            <a:bodyPr wrap="square" rtlCol="0">
              <a:spAutoFit/>
            </a:bodyPr>
            <a:lstStyle/>
            <a:p>
              <a:r>
                <a:rPr lang="en-US" sz="1100" b="1" dirty="0">
                  <a:ea typeface="Tahoma" charset="0"/>
                  <a:cs typeface="Tahoma" charset="0"/>
                </a:rPr>
                <a:t>Nimbus Threat Monitor</a:t>
              </a:r>
              <a:r>
                <a:rPr lang="en-US" sz="1100" dirty="0">
                  <a:ea typeface="Tahoma" charset="0"/>
                  <a:cs typeface="Tahoma" charset="0"/>
                </a:rPr>
                <a:t>: </a:t>
              </a:r>
              <a:r>
                <a:rPr lang="en-US" sz="1100" dirty="0"/>
                <a:t>Kibana-based appliance that integrates our insight about malicious activity on your network, with near real time alerting</a:t>
              </a:r>
              <a:endParaRPr lang="en-US" sz="1100" dirty="0">
                <a:ea typeface="Tahoma" charset="0"/>
                <a:cs typeface="Tahoma" charset="0"/>
              </a:endParaRPr>
            </a:p>
          </p:txBody>
        </p:sp>
        <p:sp>
          <p:nvSpPr>
            <p:cNvPr id="56" name="TextBox 55">
              <a:extLst>
                <a:ext uri="{FF2B5EF4-FFF2-40B4-BE49-F238E27FC236}">
                  <a16:creationId xmlns:a16="http://schemas.microsoft.com/office/drawing/2014/main" id="{4846E102-A83D-F44E-AFAB-7A6DAF6C0611}"/>
                </a:ext>
              </a:extLst>
            </p:cNvPr>
            <p:cNvSpPr txBox="1"/>
            <p:nvPr/>
          </p:nvSpPr>
          <p:spPr>
            <a:xfrm>
              <a:off x="5557637" y="2649246"/>
              <a:ext cx="6230956" cy="769441"/>
            </a:xfrm>
            <a:prstGeom prst="rect">
              <a:avLst/>
            </a:prstGeom>
            <a:noFill/>
          </p:spPr>
          <p:txBody>
            <a:bodyPr wrap="square" rtlCol="0">
              <a:spAutoFit/>
            </a:bodyPr>
            <a:lstStyle/>
            <a:p>
              <a:r>
                <a:rPr lang="en-US" sz="1100" b="1" dirty="0">
                  <a:ea typeface="Tahoma" charset="0"/>
                  <a:cs typeface="Tahoma" charset="0"/>
                </a:rPr>
                <a:t>Unwanted Traffic Removal Service (UTRS)</a:t>
              </a:r>
              <a:r>
                <a:rPr lang="en-US" sz="1100" dirty="0">
                  <a:ea typeface="Tahoma" charset="0"/>
                  <a:cs typeface="Tahoma" charset="0"/>
                </a:rPr>
                <a:t>: </a:t>
              </a:r>
              <a:r>
                <a:rPr lang="en-US" sz="1100" dirty="0"/>
                <a:t>A system that helps mitigate large infrastructure attacks by leveraging an existing network of cooperating BGP speakers such as ISPs, hosting providers and educational institutions that automatically distributes verified BGP-based filter rules from victim to cooperating networks.</a:t>
              </a:r>
              <a:endParaRPr lang="en-US" sz="1100" dirty="0">
                <a:ea typeface="Tahoma" charset="0"/>
                <a:cs typeface="Tahoma" charset="0"/>
              </a:endParaRPr>
            </a:p>
          </p:txBody>
        </p:sp>
        <p:sp>
          <p:nvSpPr>
            <p:cNvPr id="57" name="TextBox 56">
              <a:extLst>
                <a:ext uri="{FF2B5EF4-FFF2-40B4-BE49-F238E27FC236}">
                  <a16:creationId xmlns:a16="http://schemas.microsoft.com/office/drawing/2014/main" id="{64ADC09A-8BD2-2D4E-9C3E-FA16FBF362BF}"/>
                </a:ext>
              </a:extLst>
            </p:cNvPr>
            <p:cNvSpPr txBox="1"/>
            <p:nvPr/>
          </p:nvSpPr>
          <p:spPr>
            <a:xfrm>
              <a:off x="5557637" y="3615558"/>
              <a:ext cx="6230956" cy="769441"/>
            </a:xfrm>
            <a:prstGeom prst="rect">
              <a:avLst/>
            </a:prstGeom>
            <a:noFill/>
          </p:spPr>
          <p:txBody>
            <a:bodyPr wrap="square" rtlCol="0">
              <a:spAutoFit/>
            </a:bodyPr>
            <a:lstStyle/>
            <a:p>
              <a:r>
                <a:rPr lang="en-US" sz="1100" b="1" dirty="0">
                  <a:ea typeface="Tahoma" charset="0"/>
                  <a:cs typeface="Tahoma" charset="0"/>
                </a:rPr>
                <a:t>IP To ASN Mapping Project</a:t>
              </a:r>
              <a:r>
                <a:rPr lang="en-US" sz="1100" dirty="0">
                  <a:ea typeface="Tahoma" charset="0"/>
                  <a:cs typeface="Tahoma" charset="0"/>
                </a:rPr>
                <a:t>: </a:t>
              </a:r>
              <a:r>
                <a:rPr lang="en-US" sz="1100" dirty="0"/>
                <a:t>A query interfaces that allow for the mapping of IP addresses to BGP prefixes and Autonomous System Numbers (ASNs), based on BGP feeds from our 50+ BGP peers. Updated every 4 hours, this data is available through traditional WHOIS (TCP 43), DNS (UDP 53), HTTP (TCP 80), and HTTPS (TCP 443).</a:t>
              </a:r>
              <a:endParaRPr lang="en-US" sz="1100" dirty="0">
                <a:ea typeface="Tahoma" charset="0"/>
                <a:cs typeface="Tahoma" charset="0"/>
              </a:endParaRPr>
            </a:p>
          </p:txBody>
        </p:sp>
        <p:sp>
          <p:nvSpPr>
            <p:cNvPr id="60" name="TextBox 59">
              <a:extLst>
                <a:ext uri="{FF2B5EF4-FFF2-40B4-BE49-F238E27FC236}">
                  <a16:creationId xmlns:a16="http://schemas.microsoft.com/office/drawing/2014/main" id="{0F920965-48D3-914D-9DCE-BE730623A02A}"/>
                </a:ext>
              </a:extLst>
            </p:cNvPr>
            <p:cNvSpPr txBox="1"/>
            <p:nvPr/>
          </p:nvSpPr>
          <p:spPr>
            <a:xfrm>
              <a:off x="5557637" y="4581871"/>
              <a:ext cx="6261829" cy="769441"/>
            </a:xfrm>
            <a:prstGeom prst="rect">
              <a:avLst/>
            </a:prstGeom>
            <a:noFill/>
          </p:spPr>
          <p:txBody>
            <a:bodyPr wrap="square" rtlCol="0">
              <a:spAutoFit/>
            </a:bodyPr>
            <a:lstStyle/>
            <a:p>
              <a:r>
                <a:rPr lang="en-US" sz="1100" b="1" dirty="0">
                  <a:ea typeface="Tahoma" charset="0"/>
                  <a:cs typeface="Tahoma" charset="0"/>
                </a:rPr>
                <a:t>Malware Hash Registry (MHR): </a:t>
              </a:r>
              <a:r>
                <a:rPr lang="en-US" sz="1100" dirty="0"/>
                <a:t>Similar to the Team Cymru IP address to ASN mapping project, the Malware Hash Registry (MHR) project is a look-up service with an added benefit: you can query our service for a computed MD5 or SHA-1 hash of a file and, if it is tracked malware, we return the last time we have seen it along with an approximate anti-virus detection percentage.</a:t>
              </a:r>
              <a:endParaRPr lang="en-US" sz="1100" dirty="0">
                <a:latin typeface="Tahoma" charset="0"/>
                <a:ea typeface="Tahoma" charset="0"/>
                <a:cs typeface="Tahoma" charset="0"/>
              </a:endParaRPr>
            </a:p>
          </p:txBody>
        </p:sp>
      </p:grpSp>
      <p:sp>
        <p:nvSpPr>
          <p:cNvPr id="62" name="TextBox 61">
            <a:extLst>
              <a:ext uri="{FF2B5EF4-FFF2-40B4-BE49-F238E27FC236}">
                <a16:creationId xmlns:a16="http://schemas.microsoft.com/office/drawing/2014/main" id="{25136575-E54F-4842-A434-789AA18DB36D}"/>
              </a:ext>
            </a:extLst>
          </p:cNvPr>
          <p:cNvSpPr txBox="1"/>
          <p:nvPr/>
        </p:nvSpPr>
        <p:spPr>
          <a:xfrm>
            <a:off x="7939776" y="548318"/>
            <a:ext cx="1240673" cy="369332"/>
          </a:xfrm>
          <a:prstGeom prst="rect">
            <a:avLst/>
          </a:prstGeom>
          <a:noFill/>
        </p:spPr>
        <p:txBody>
          <a:bodyPr wrap="square" rtlCol="0">
            <a:spAutoFit/>
          </a:bodyPr>
          <a:lstStyle/>
          <a:p>
            <a:r>
              <a:rPr lang="en-US" sz="1800" dirty="0">
                <a:ea typeface="Tahoma" charset="0"/>
                <a:cs typeface="Tahoma" charset="0"/>
              </a:rPr>
              <a:t>Free Tools</a:t>
            </a:r>
          </a:p>
        </p:txBody>
      </p:sp>
      <p:sp>
        <p:nvSpPr>
          <p:cNvPr id="63" name="Rectangle 62">
            <a:extLst>
              <a:ext uri="{FF2B5EF4-FFF2-40B4-BE49-F238E27FC236}">
                <a16:creationId xmlns:a16="http://schemas.microsoft.com/office/drawing/2014/main" id="{327A0039-2537-6746-A385-839544BA9C9F}"/>
              </a:ext>
            </a:extLst>
          </p:cNvPr>
          <p:cNvSpPr/>
          <p:nvPr/>
        </p:nvSpPr>
        <p:spPr>
          <a:xfrm rot="5400000" flipH="1">
            <a:off x="8514718" y="344390"/>
            <a:ext cx="27432" cy="1117761"/>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65" name="Rectangle 64">
            <a:extLst>
              <a:ext uri="{FF2B5EF4-FFF2-40B4-BE49-F238E27FC236}">
                <a16:creationId xmlns:a16="http://schemas.microsoft.com/office/drawing/2014/main" id="{201846FE-9B63-5B4F-B6D0-F88C259AAC00}"/>
              </a:ext>
            </a:extLst>
          </p:cNvPr>
          <p:cNvSpPr/>
          <p:nvPr/>
        </p:nvSpPr>
        <p:spPr>
          <a:xfrm>
            <a:off x="7245262" y="1053488"/>
            <a:ext cx="2703072" cy="276999"/>
          </a:xfrm>
          <a:prstGeom prst="rect">
            <a:avLst/>
          </a:prstGeom>
        </p:spPr>
        <p:txBody>
          <a:bodyPr wrap="square">
            <a:spAutoFit/>
          </a:bodyPr>
          <a:lstStyle/>
          <a:p>
            <a:r>
              <a:rPr lang="en-US" sz="1200" b="1" dirty="0"/>
              <a:t>Solutions provided by Team Cymru </a:t>
            </a:r>
          </a:p>
        </p:txBody>
      </p:sp>
      <p:pic>
        <p:nvPicPr>
          <p:cNvPr id="66" name="Graphic 65" descr="Tools with solid fill">
            <a:extLst>
              <a:ext uri="{FF2B5EF4-FFF2-40B4-BE49-F238E27FC236}">
                <a16:creationId xmlns:a16="http://schemas.microsoft.com/office/drawing/2014/main" id="{5F1D79FE-27C1-414F-845E-E57A24D59D16}"/>
              </a:ext>
            </a:extLst>
          </p:cNvPr>
          <p:cNvPicPr>
            <a:picLocks noChangeAspect="1"/>
          </p:cNvPicPr>
          <p:nvPr/>
        </p:nvPicPr>
        <p:blipFill>
          <a:blip/>
          <a:stretch>
            <a:fillRect/>
          </a:stretch>
        </p:blipFill>
        <p:spPr>
          <a:xfrm>
            <a:off x="1202331" y="3846736"/>
            <a:ext cx="365249" cy="378644"/>
          </a:xfrm>
          <a:prstGeom prst="rect">
            <a:avLst/>
          </a:prstGeom>
        </p:spPr>
      </p:pic>
      <p:grpSp>
        <p:nvGrpSpPr>
          <p:cNvPr id="2" name="Group 1">
            <a:extLst>
              <a:ext uri="{FF2B5EF4-FFF2-40B4-BE49-F238E27FC236}">
                <a16:creationId xmlns:a16="http://schemas.microsoft.com/office/drawing/2014/main" id="{63D0BACF-2F97-1842-AC7A-1C1E1E03DE0B}"/>
              </a:ext>
            </a:extLst>
          </p:cNvPr>
          <p:cNvGrpSpPr/>
          <p:nvPr/>
        </p:nvGrpSpPr>
        <p:grpSpPr>
          <a:xfrm>
            <a:off x="98684" y="6172835"/>
            <a:ext cx="548640" cy="548640"/>
            <a:chOff x="4671948" y="5378067"/>
            <a:chExt cx="878647" cy="925224"/>
          </a:xfrm>
        </p:grpSpPr>
        <p:grpSp>
          <p:nvGrpSpPr>
            <p:cNvPr id="39" name="Group 38">
              <a:extLst>
                <a:ext uri="{FF2B5EF4-FFF2-40B4-BE49-F238E27FC236}">
                  <a16:creationId xmlns:a16="http://schemas.microsoft.com/office/drawing/2014/main" id="{7FDB4D8A-006A-6C46-9B8D-FBAFA37D527B}"/>
                </a:ext>
              </a:extLst>
            </p:cNvPr>
            <p:cNvGrpSpPr/>
            <p:nvPr/>
          </p:nvGrpSpPr>
          <p:grpSpPr>
            <a:xfrm>
              <a:off x="4671948" y="5378067"/>
              <a:ext cx="878647" cy="925224"/>
              <a:chOff x="2157151" y="158803"/>
              <a:chExt cx="878647" cy="925224"/>
            </a:xfrm>
          </p:grpSpPr>
          <p:sp>
            <p:nvSpPr>
              <p:cNvPr id="41" name="Oval 40">
                <a:extLst>
                  <a:ext uri="{FF2B5EF4-FFF2-40B4-BE49-F238E27FC236}">
                    <a16:creationId xmlns:a16="http://schemas.microsoft.com/office/drawing/2014/main" id="{E00FAE2D-680E-BC43-A973-79C0246D358B}"/>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43" name="Donut 42">
                <a:extLst>
                  <a:ext uri="{FF2B5EF4-FFF2-40B4-BE49-F238E27FC236}">
                    <a16:creationId xmlns:a16="http://schemas.microsoft.com/office/drawing/2014/main" id="{417D1DBA-3CCB-1548-8014-8CFF3F075D5F}"/>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pic>
          <p:nvPicPr>
            <p:cNvPr id="44" name="Picture 43" descr="Icon&#10;&#10;Description automatically generated">
              <a:extLst>
                <a:ext uri="{FF2B5EF4-FFF2-40B4-BE49-F238E27FC236}">
                  <a16:creationId xmlns:a16="http://schemas.microsoft.com/office/drawing/2014/main" id="{B7F13464-0D8E-8B45-A76F-32A290CA2603}"/>
                </a:ext>
              </a:extLst>
            </p:cNvPr>
            <p:cNvPicPr>
              <a:picLocks noChangeAspect="1"/>
            </p:cNvPicPr>
            <p:nvPr/>
          </p:nvPicPr>
          <p:blipFill>
            <a:blip/>
            <a:stretch>
              <a:fillRect/>
            </a:stretch>
          </p:blipFill>
          <p:spPr>
            <a:xfrm>
              <a:off x="4790940" y="5609846"/>
              <a:ext cx="626435" cy="522135"/>
            </a:xfrm>
            <a:prstGeom prst="rect">
              <a:avLst/>
            </a:prstGeom>
          </p:spPr>
        </p:pic>
      </p:grpSp>
    </p:spTree>
    <p:extLst>
      <p:ext uri="{BB962C8B-B14F-4D97-AF65-F5344CB8AC3E}">
        <p14:creationId xmlns:p14="http://schemas.microsoft.com/office/powerpoint/2010/main" val="485376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6558-23EA-2045-8BAE-67BA52B0B42F}"/>
              </a:ext>
            </a:extLst>
          </p:cNvPr>
          <p:cNvSpPr>
            <a:spLocks noGrp="1"/>
          </p:cNvSpPr>
          <p:nvPr>
            <p:ph type="title"/>
          </p:nvPr>
        </p:nvSpPr>
        <p:spPr/>
        <p:txBody>
          <a:bodyPr/>
          <a:lstStyle/>
          <a:p>
            <a:r>
              <a:rPr lang="en-US" dirty="0"/>
              <a:t>What is the MHR Service?</a:t>
            </a:r>
          </a:p>
        </p:txBody>
      </p:sp>
      <p:sp>
        <p:nvSpPr>
          <p:cNvPr id="3" name="Text Placeholder 2">
            <a:extLst>
              <a:ext uri="{FF2B5EF4-FFF2-40B4-BE49-F238E27FC236}">
                <a16:creationId xmlns:a16="http://schemas.microsoft.com/office/drawing/2014/main" id="{5F363DA5-587F-2F4A-A675-8BC1850C3537}"/>
              </a:ext>
            </a:extLst>
          </p:cNvPr>
          <p:cNvSpPr>
            <a:spLocks noGrp="1"/>
          </p:cNvSpPr>
          <p:nvPr>
            <p:ph type="body" sz="quarter" idx="10"/>
          </p:nvPr>
        </p:nvSpPr>
        <p:spPr/>
        <p:txBody>
          <a:bodyPr/>
          <a:lstStyle/>
          <a:p>
            <a:r>
              <a:rPr lang="en-US" dirty="0"/>
              <a:t>MHR or Malware Hash Registry, is comprehensive dataset of malware from around the globe.</a:t>
            </a:r>
          </a:p>
          <a:p>
            <a:r>
              <a:rPr lang="en-US" dirty="0"/>
              <a:t>The dataset is based on 30+ antivirus databases from around the globe.</a:t>
            </a:r>
          </a:p>
          <a:p>
            <a:r>
              <a:rPr lang="en-US" dirty="0"/>
              <a:t>The dataset also contains 8+ years of Team Cymru’s malware intelligence research.   This is a force multiplier.</a:t>
            </a:r>
          </a:p>
          <a:p>
            <a:r>
              <a:rPr lang="en-US" dirty="0"/>
              <a:t>Easy to integrate into existing work-flows</a:t>
            </a:r>
          </a:p>
          <a:p>
            <a:r>
              <a:rPr lang="en-US" dirty="0"/>
              <a:t>More info </a:t>
            </a:r>
            <a:r>
              <a:rPr lang="en-US" dirty="0">
                <a:hlinkClick r:id="rId2"/>
              </a:rPr>
              <a:t>https://www.team-cymru.com/mhr</a:t>
            </a:r>
            <a:endParaRPr lang="en-US" dirty="0"/>
          </a:p>
          <a:p>
            <a:endParaRPr lang="en-US" dirty="0"/>
          </a:p>
        </p:txBody>
      </p:sp>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3192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6558-23EA-2045-8BAE-67BA52B0B42F}"/>
              </a:ext>
            </a:extLst>
          </p:cNvPr>
          <p:cNvSpPr>
            <a:spLocks noGrp="1"/>
          </p:cNvSpPr>
          <p:nvPr>
            <p:ph type="title"/>
          </p:nvPr>
        </p:nvSpPr>
        <p:spPr/>
        <p:txBody>
          <a:bodyPr/>
          <a:lstStyle/>
          <a:p>
            <a:r>
              <a:rPr lang="en-US" dirty="0"/>
              <a:t>What problem are we helping to solve?</a:t>
            </a:r>
          </a:p>
        </p:txBody>
      </p:sp>
      <p:sp>
        <p:nvSpPr>
          <p:cNvPr id="3" name="Text Placeholder 2">
            <a:extLst>
              <a:ext uri="{FF2B5EF4-FFF2-40B4-BE49-F238E27FC236}">
                <a16:creationId xmlns:a16="http://schemas.microsoft.com/office/drawing/2014/main" id="{5F363DA5-587F-2F4A-A675-8BC1850C3537}"/>
              </a:ext>
            </a:extLst>
          </p:cNvPr>
          <p:cNvSpPr>
            <a:spLocks noGrp="1"/>
          </p:cNvSpPr>
          <p:nvPr>
            <p:ph type="body" sz="quarter" idx="10"/>
          </p:nvPr>
        </p:nvSpPr>
        <p:spPr/>
        <p:txBody>
          <a:bodyPr/>
          <a:lstStyle/>
          <a:p>
            <a:r>
              <a:rPr lang="en-US" dirty="0"/>
              <a:t>Reducing workload when researching malware hashes</a:t>
            </a:r>
          </a:p>
          <a:p>
            <a:r>
              <a:rPr lang="en-US" dirty="0"/>
              <a:t>Single query to MHR vs many queries to different systems</a:t>
            </a:r>
          </a:p>
          <a:p>
            <a:r>
              <a:rPr lang="en-US" dirty="0"/>
              <a:t>Near real-time results</a:t>
            </a:r>
          </a:p>
          <a:p>
            <a:r>
              <a:rPr lang="en-US" dirty="0"/>
              <a:t>Easy integration into existing systems and work-flows.</a:t>
            </a:r>
          </a:p>
          <a:p>
            <a:r>
              <a:rPr lang="en-US" dirty="0"/>
              <a:t>Improve email attachment security</a:t>
            </a:r>
          </a:p>
          <a:p>
            <a:r>
              <a:rPr lang="en-US" dirty="0"/>
              <a:t>Improve file storage security.</a:t>
            </a:r>
          </a:p>
        </p:txBody>
      </p:sp>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00208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6558-23EA-2045-8BAE-67BA52B0B42F}"/>
              </a:ext>
            </a:extLst>
          </p:cNvPr>
          <p:cNvSpPr>
            <a:spLocks noGrp="1"/>
          </p:cNvSpPr>
          <p:nvPr>
            <p:ph type="title"/>
          </p:nvPr>
        </p:nvSpPr>
        <p:spPr/>
        <p:txBody>
          <a:bodyPr/>
          <a:lstStyle/>
          <a:p>
            <a:r>
              <a:rPr lang="en-US" dirty="0"/>
              <a:t>Requirements to signup for MHR</a:t>
            </a:r>
          </a:p>
        </p:txBody>
      </p:sp>
      <p:sp>
        <p:nvSpPr>
          <p:cNvPr id="3" name="Text Placeholder 2">
            <a:extLst>
              <a:ext uri="{FF2B5EF4-FFF2-40B4-BE49-F238E27FC236}">
                <a16:creationId xmlns:a16="http://schemas.microsoft.com/office/drawing/2014/main" id="{5F363DA5-587F-2F4A-A675-8BC1850C3537}"/>
              </a:ext>
            </a:extLst>
          </p:cNvPr>
          <p:cNvSpPr>
            <a:spLocks noGrp="1"/>
          </p:cNvSpPr>
          <p:nvPr>
            <p:ph type="body" sz="quarter" idx="10"/>
          </p:nvPr>
        </p:nvSpPr>
        <p:spPr/>
        <p:txBody>
          <a:bodyPr/>
          <a:lstStyle/>
          <a:p>
            <a:r>
              <a:rPr lang="en-US" dirty="0"/>
              <a:t>Must be at least one of the following types of users:</a:t>
            </a:r>
          </a:p>
          <a:p>
            <a:pPr lvl="1"/>
            <a:r>
              <a:rPr lang="en-US" dirty="0"/>
              <a:t>Network Security</a:t>
            </a:r>
          </a:p>
          <a:p>
            <a:pPr lvl="1"/>
            <a:r>
              <a:rPr lang="en-US" dirty="0"/>
              <a:t>Researcher / Analysts </a:t>
            </a:r>
          </a:p>
          <a:p>
            <a:pPr lvl="1"/>
            <a:r>
              <a:rPr lang="en-US" dirty="0"/>
              <a:t>Incident Response </a:t>
            </a:r>
          </a:p>
          <a:p>
            <a:pPr lvl="1"/>
            <a:endParaRPr lang="en-US" dirty="0"/>
          </a:p>
          <a:p>
            <a:r>
              <a:rPr lang="en-US" dirty="0"/>
              <a:t>To use the REST-API interface you will need to complete and application and be approved.</a:t>
            </a:r>
          </a:p>
          <a:p>
            <a:r>
              <a:rPr lang="en-US" dirty="0"/>
              <a:t>All low volume access is available via public facing interfaces</a:t>
            </a:r>
          </a:p>
        </p:txBody>
      </p:sp>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38375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6558-23EA-2045-8BAE-67BA52B0B42F}"/>
              </a:ext>
            </a:extLst>
          </p:cNvPr>
          <p:cNvSpPr>
            <a:spLocks noGrp="1"/>
          </p:cNvSpPr>
          <p:nvPr>
            <p:ph type="title"/>
          </p:nvPr>
        </p:nvSpPr>
        <p:spPr/>
        <p:txBody>
          <a:bodyPr/>
          <a:lstStyle/>
          <a:p>
            <a:r>
              <a:rPr lang="en-US" dirty="0"/>
              <a:t>How to signup for the MHR Service</a:t>
            </a:r>
          </a:p>
        </p:txBody>
      </p:sp>
      <p:sp>
        <p:nvSpPr>
          <p:cNvPr id="3" name="Text Placeholder 2">
            <a:extLst>
              <a:ext uri="{FF2B5EF4-FFF2-40B4-BE49-F238E27FC236}">
                <a16:creationId xmlns:a16="http://schemas.microsoft.com/office/drawing/2014/main" id="{5F363DA5-587F-2F4A-A675-8BC1850C3537}"/>
              </a:ext>
            </a:extLst>
          </p:cNvPr>
          <p:cNvSpPr>
            <a:spLocks noGrp="1"/>
          </p:cNvSpPr>
          <p:nvPr>
            <p:ph type="body" sz="quarter" idx="10"/>
          </p:nvPr>
        </p:nvSpPr>
        <p:spPr/>
        <p:txBody>
          <a:bodyPr/>
          <a:lstStyle/>
          <a:p>
            <a:r>
              <a:rPr lang="en-US" dirty="0"/>
              <a:t>You can sign up for the REST-API access via the web</a:t>
            </a:r>
          </a:p>
          <a:p>
            <a:r>
              <a:rPr lang="en-US" dirty="0" err="1"/>
              <a:t>Goto</a:t>
            </a:r>
            <a:r>
              <a:rPr lang="en-US" dirty="0"/>
              <a:t> </a:t>
            </a:r>
            <a:r>
              <a:rPr lang="en-US" dirty="0">
                <a:hlinkClick r:id="rId2"/>
              </a:rPr>
              <a:t>https://hash.cymru.com/signup</a:t>
            </a:r>
            <a:endParaRPr lang="en-US" dirty="0"/>
          </a:p>
          <a:p>
            <a:r>
              <a:rPr lang="en-US" dirty="0"/>
              <a:t>Complete the form and submit it.</a:t>
            </a:r>
          </a:p>
          <a:p>
            <a:r>
              <a:rPr lang="en-US" dirty="0"/>
              <a:t>Our team will review and validate the information and respond</a:t>
            </a:r>
          </a:p>
          <a:p>
            <a:endParaRPr lang="en-US" dirty="0"/>
          </a:p>
        </p:txBody>
      </p:sp>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95384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9F14F87F-B3F0-A14E-A34C-E5E7258FFC20}"/>
              </a:ext>
            </a:extLst>
          </p:cNvPr>
          <p:cNvPicPr>
            <a:picLocks noChangeAspect="1"/>
          </p:cNvPicPr>
          <p:nvPr/>
        </p:nvPicPr>
        <p:blipFill>
          <a:blip r:embed="rId2"/>
          <a:srcRect/>
          <a:stretch/>
        </p:blipFill>
        <p:spPr>
          <a:xfrm>
            <a:off x="2132900" y="874627"/>
            <a:ext cx="7923024" cy="5419247"/>
          </a:xfrm>
          <a:prstGeom prst="rect">
            <a:avLst/>
          </a:prstGeom>
        </p:spPr>
      </p:pic>
    </p:spTree>
    <p:extLst>
      <p:ext uri="{BB962C8B-B14F-4D97-AF65-F5344CB8AC3E}">
        <p14:creationId xmlns:p14="http://schemas.microsoft.com/office/powerpoint/2010/main" val="857654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6558-23EA-2045-8BAE-67BA52B0B42F}"/>
              </a:ext>
            </a:extLst>
          </p:cNvPr>
          <p:cNvSpPr>
            <a:spLocks noGrp="1"/>
          </p:cNvSpPr>
          <p:nvPr>
            <p:ph type="title"/>
          </p:nvPr>
        </p:nvSpPr>
        <p:spPr/>
        <p:txBody>
          <a:bodyPr/>
          <a:lstStyle/>
          <a:p>
            <a:r>
              <a:rPr lang="en-US" dirty="0"/>
              <a:t>How to implement MHR in your org.</a:t>
            </a:r>
          </a:p>
        </p:txBody>
      </p:sp>
      <p:sp>
        <p:nvSpPr>
          <p:cNvPr id="3" name="Text Placeholder 2">
            <a:extLst>
              <a:ext uri="{FF2B5EF4-FFF2-40B4-BE49-F238E27FC236}">
                <a16:creationId xmlns:a16="http://schemas.microsoft.com/office/drawing/2014/main" id="{5F363DA5-587F-2F4A-A675-8BC1850C3537}"/>
              </a:ext>
            </a:extLst>
          </p:cNvPr>
          <p:cNvSpPr>
            <a:spLocks noGrp="1"/>
          </p:cNvSpPr>
          <p:nvPr>
            <p:ph type="body" sz="quarter" idx="10"/>
          </p:nvPr>
        </p:nvSpPr>
        <p:spPr/>
        <p:txBody>
          <a:bodyPr/>
          <a:lstStyle/>
          <a:p>
            <a:r>
              <a:rPr lang="en-US" dirty="0"/>
              <a:t>You can use the MHR service via a number of different interfaces:</a:t>
            </a:r>
          </a:p>
          <a:p>
            <a:pPr lvl="1"/>
            <a:r>
              <a:rPr lang="en-US" dirty="0"/>
              <a:t>Web Interface – This is a very low volume method. You paste your hash into our web interface and we then check our databases and report back to you on the web. </a:t>
            </a:r>
            <a:r>
              <a:rPr lang="en-US" dirty="0">
                <a:hlinkClick r:id="rId2"/>
              </a:rPr>
              <a:t>https://hash.cymru.com/</a:t>
            </a:r>
            <a:endParaRPr lang="en-US" dirty="0"/>
          </a:p>
          <a:p>
            <a:pPr marL="457063" lvl="1" indent="0">
              <a:buNone/>
            </a:pPr>
            <a:endParaRPr lang="en-US" dirty="0"/>
          </a:p>
        </p:txBody>
      </p:sp>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37780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pic>
        <p:nvPicPr>
          <p:cNvPr id="11" name="Picture 10" descr="Graphical user interface, text, application&#10;&#10;Description automatically generated">
            <a:extLst>
              <a:ext uri="{FF2B5EF4-FFF2-40B4-BE49-F238E27FC236}">
                <a16:creationId xmlns:a16="http://schemas.microsoft.com/office/drawing/2014/main" id="{0580EEA1-58E5-3E47-949E-D018E381A396}"/>
              </a:ext>
            </a:extLst>
          </p:cNvPr>
          <p:cNvPicPr>
            <a:picLocks noChangeAspect="1"/>
          </p:cNvPicPr>
          <p:nvPr/>
        </p:nvPicPr>
        <p:blipFill>
          <a:blip r:embed="rId2"/>
          <a:stretch>
            <a:fillRect/>
          </a:stretch>
        </p:blipFill>
        <p:spPr>
          <a:xfrm>
            <a:off x="1577044" y="79665"/>
            <a:ext cx="8662394" cy="6517507"/>
          </a:xfrm>
          <a:prstGeom prst="rect">
            <a:avLst/>
          </a:prstGeom>
        </p:spPr>
      </p:pic>
    </p:spTree>
    <p:extLst>
      <p:ext uri="{BB962C8B-B14F-4D97-AF65-F5344CB8AC3E}">
        <p14:creationId xmlns:p14="http://schemas.microsoft.com/office/powerpoint/2010/main" val="14026548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6558-23EA-2045-8BAE-67BA52B0B42F}"/>
              </a:ext>
            </a:extLst>
          </p:cNvPr>
          <p:cNvSpPr>
            <a:spLocks noGrp="1"/>
          </p:cNvSpPr>
          <p:nvPr>
            <p:ph type="title"/>
          </p:nvPr>
        </p:nvSpPr>
        <p:spPr/>
        <p:txBody>
          <a:bodyPr/>
          <a:lstStyle/>
          <a:p>
            <a:r>
              <a:rPr lang="en-US" dirty="0"/>
              <a:t>How to implement MHR in your org.</a:t>
            </a:r>
          </a:p>
        </p:txBody>
      </p:sp>
      <p:sp>
        <p:nvSpPr>
          <p:cNvPr id="3" name="Text Placeholder 2">
            <a:extLst>
              <a:ext uri="{FF2B5EF4-FFF2-40B4-BE49-F238E27FC236}">
                <a16:creationId xmlns:a16="http://schemas.microsoft.com/office/drawing/2014/main" id="{5F363DA5-587F-2F4A-A675-8BC1850C3537}"/>
              </a:ext>
            </a:extLst>
          </p:cNvPr>
          <p:cNvSpPr>
            <a:spLocks noGrp="1"/>
          </p:cNvSpPr>
          <p:nvPr>
            <p:ph type="body" sz="quarter" idx="10"/>
          </p:nvPr>
        </p:nvSpPr>
        <p:spPr>
          <a:xfrm>
            <a:off x="912813" y="1600677"/>
            <a:ext cx="10721787" cy="4685080"/>
          </a:xfrm>
        </p:spPr>
        <p:txBody>
          <a:bodyPr>
            <a:normAutofit/>
          </a:bodyPr>
          <a:lstStyle/>
          <a:p>
            <a:r>
              <a:rPr lang="en-US" dirty="0"/>
              <a:t>We support queries via DNS</a:t>
            </a:r>
          </a:p>
          <a:p>
            <a:pPr lvl="1"/>
            <a:r>
              <a:rPr lang="en-US" dirty="0">
                <a:hlinkClick r:id="rId2"/>
              </a:rPr>
              <a:t>https://hash.cymru.com/docs_dns</a:t>
            </a:r>
            <a:endParaRPr lang="en-US" dirty="0"/>
          </a:p>
          <a:p>
            <a:pPr lvl="1"/>
            <a:r>
              <a:rPr lang="en-US" dirty="0"/>
              <a:t>You can formulate a query by using either an A or TXT </a:t>
            </a:r>
            <a:r>
              <a:rPr lang="en-US" dirty="0" err="1"/>
              <a:t>RR_Type</a:t>
            </a:r>
            <a:endParaRPr lang="en-US" dirty="0"/>
          </a:p>
          <a:p>
            <a:pPr lvl="2"/>
            <a:r>
              <a:rPr lang="en-US" dirty="0"/>
              <a:t>For example:</a:t>
            </a:r>
          </a:p>
          <a:p>
            <a:pPr marL="914126" lvl="2" indent="0">
              <a:buNone/>
            </a:pPr>
            <a:r>
              <a:rPr lang="en-US" dirty="0">
                <a:latin typeface="Courier New" panose="02070309020205020404" pitchFamily="49" charset="0"/>
                <a:cs typeface="Courier New" panose="02070309020205020404" pitchFamily="49" charset="0"/>
              </a:rPr>
              <a:t>dig +short 8a62d103168974fba9c61edab336038c.hash.cymru.com TXT</a:t>
            </a:r>
          </a:p>
          <a:p>
            <a:pPr marL="914126" lvl="2" indent="0">
              <a:buNone/>
            </a:pPr>
            <a:r>
              <a:rPr lang="en-US" dirty="0">
                <a:latin typeface="Courier New" panose="02070309020205020404" pitchFamily="49" charset="0"/>
                <a:cs typeface="Courier New" panose="02070309020205020404" pitchFamily="49" charset="0"/>
              </a:rPr>
              <a:t>dig +short 8a62d103168974fba9c61edab336038c.hash.cymru.com A</a:t>
            </a:r>
          </a:p>
          <a:p>
            <a:pPr lvl="2"/>
            <a:r>
              <a:rPr lang="en-US" dirty="0"/>
              <a:t>The first will return a string Time in EPOCH and a Hit percentage in AV’s</a:t>
            </a:r>
          </a:p>
          <a:p>
            <a:pPr lvl="2"/>
            <a:r>
              <a:rPr lang="en-US" dirty="0"/>
              <a:t>The second will return a traditional 127.0.0.x depending on if it is found or not</a:t>
            </a:r>
          </a:p>
          <a:p>
            <a:pPr lvl="2"/>
            <a:r>
              <a:rPr lang="en-US" dirty="0"/>
              <a:t>When doing an A search if you get NXDOMAIN then the hash was NOT FOUND</a:t>
            </a:r>
          </a:p>
          <a:p>
            <a:pPr lvl="2"/>
            <a:r>
              <a:rPr lang="en-US" dirty="0"/>
              <a:t>When doing a SHA256, you have to break the hash up into two records</a:t>
            </a:r>
          </a:p>
          <a:p>
            <a:pPr marL="457063" lvl="1" indent="0">
              <a:buNone/>
            </a:pPr>
            <a:r>
              <a:rPr lang="en-US" sz="1600" dirty="0">
                <a:latin typeface="Courier New" panose="02070309020205020404" pitchFamily="49" charset="0"/>
                <a:cs typeface="Courier New" panose="02070309020205020404" pitchFamily="49" charset="0"/>
              </a:rPr>
              <a:t>dig +short \ </a:t>
            </a:r>
            <a:r>
              <a:rPr lang="en-US" sz="1600" dirty="0">
                <a:highlight>
                  <a:srgbClr val="FFFF00"/>
                </a:highlight>
                <a:latin typeface="Courier New" panose="02070309020205020404" pitchFamily="49" charset="0"/>
                <a:cs typeface="Courier New" panose="02070309020205020404" pitchFamily="49" charset="0"/>
              </a:rPr>
              <a:t>9b573bc2555d8d35e4a2e927cc14217e</a:t>
            </a:r>
            <a:r>
              <a:rPr lang="en-US" sz="1600" dirty="0">
                <a:highlight>
                  <a:srgbClr val="FF0000"/>
                </a:highlight>
                <a:latin typeface="Courier New" panose="02070309020205020404" pitchFamily="49" charset="0"/>
                <a:cs typeface="Courier New" panose="02070309020205020404" pitchFamily="49" charset="0"/>
              </a:rPr>
              <a:t>.</a:t>
            </a:r>
            <a:r>
              <a:rPr lang="en-US" sz="1600" dirty="0">
                <a:highlight>
                  <a:srgbClr val="00FF00"/>
                </a:highlight>
                <a:latin typeface="Courier New" panose="02070309020205020404" pitchFamily="49" charset="0"/>
                <a:cs typeface="Courier New" panose="02070309020205020404" pitchFamily="49" charset="0"/>
              </a:rPr>
              <a:t>b112f0725cb4ebff4878976a229fde45</a:t>
            </a:r>
            <a:r>
              <a:rPr lang="en-US" sz="1600" dirty="0">
                <a:latin typeface="Courier New" panose="02070309020205020404" pitchFamily="49" charset="0"/>
                <a:cs typeface="Courier New" panose="02070309020205020404" pitchFamily="49" charset="0"/>
              </a:rPr>
              <a:t>.hash.cymru.com A</a:t>
            </a:r>
          </a:p>
        </p:txBody>
      </p:sp>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13762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6558-23EA-2045-8BAE-67BA52B0B42F}"/>
              </a:ext>
            </a:extLst>
          </p:cNvPr>
          <p:cNvSpPr>
            <a:spLocks noGrp="1"/>
          </p:cNvSpPr>
          <p:nvPr>
            <p:ph type="title"/>
          </p:nvPr>
        </p:nvSpPr>
        <p:spPr/>
        <p:txBody>
          <a:bodyPr/>
          <a:lstStyle/>
          <a:p>
            <a:r>
              <a:rPr lang="en-US" dirty="0"/>
              <a:t>How to implement MHR in your org.</a:t>
            </a:r>
          </a:p>
        </p:txBody>
      </p:sp>
      <p:sp>
        <p:nvSpPr>
          <p:cNvPr id="3" name="Text Placeholder 2">
            <a:extLst>
              <a:ext uri="{FF2B5EF4-FFF2-40B4-BE49-F238E27FC236}">
                <a16:creationId xmlns:a16="http://schemas.microsoft.com/office/drawing/2014/main" id="{5F363DA5-587F-2F4A-A675-8BC1850C3537}"/>
              </a:ext>
            </a:extLst>
          </p:cNvPr>
          <p:cNvSpPr>
            <a:spLocks noGrp="1"/>
          </p:cNvSpPr>
          <p:nvPr>
            <p:ph type="body" sz="quarter" idx="10"/>
          </p:nvPr>
        </p:nvSpPr>
        <p:spPr/>
        <p:txBody>
          <a:bodyPr/>
          <a:lstStyle/>
          <a:p>
            <a:r>
              <a:rPr lang="en-US" dirty="0"/>
              <a:t>We support queries via WHOIS protocol</a:t>
            </a:r>
          </a:p>
          <a:p>
            <a:pPr lvl="1"/>
            <a:r>
              <a:rPr lang="en-US" dirty="0">
                <a:hlinkClick r:id="rId2"/>
              </a:rPr>
              <a:t>https://hash.cymru.com/docs_whois</a:t>
            </a:r>
            <a:endParaRPr lang="en-US" dirty="0"/>
          </a:p>
          <a:p>
            <a:pPr lvl="1"/>
            <a:endParaRPr lang="en-US" dirty="0"/>
          </a:p>
          <a:p>
            <a:pPr lvl="1"/>
            <a:r>
              <a:rPr lang="en-US" dirty="0"/>
              <a:t>For low volume queries you can use a command line </a:t>
            </a:r>
            <a:r>
              <a:rPr lang="en-US" dirty="0" err="1"/>
              <a:t>whois</a:t>
            </a:r>
            <a:endParaRPr lang="en-US" dirty="0"/>
          </a:p>
          <a:p>
            <a:pPr lvl="2"/>
            <a:r>
              <a:rPr lang="en-US" dirty="0" err="1"/>
              <a:t>whois</a:t>
            </a:r>
            <a:r>
              <a:rPr lang="en-US" dirty="0"/>
              <a:t> -h </a:t>
            </a:r>
            <a:r>
              <a:rPr lang="en-US" dirty="0" err="1"/>
              <a:t>hash.cymru.com</a:t>
            </a:r>
            <a:r>
              <a:rPr lang="en-US" dirty="0"/>
              <a:t> 84af04b8e69682782607a0c5796ca56999eda6b3</a:t>
            </a:r>
          </a:p>
          <a:p>
            <a:pPr lvl="2"/>
            <a:endParaRPr lang="en-US" dirty="0"/>
          </a:p>
          <a:p>
            <a:pPr lvl="1"/>
            <a:r>
              <a:rPr lang="en-US" dirty="0"/>
              <a:t>For higher volume we recommend using GNU </a:t>
            </a:r>
            <a:r>
              <a:rPr lang="en-US" dirty="0" err="1"/>
              <a:t>NetCat</a:t>
            </a:r>
            <a:endParaRPr lang="en-US" dirty="0"/>
          </a:p>
          <a:p>
            <a:pPr lvl="2"/>
            <a:r>
              <a:rPr lang="en-US" dirty="0"/>
              <a:t>With </a:t>
            </a:r>
            <a:r>
              <a:rPr lang="en-US" dirty="0" err="1"/>
              <a:t>netcat</a:t>
            </a:r>
            <a:r>
              <a:rPr lang="en-US" dirty="0"/>
              <a:t> you can create a file that has </a:t>
            </a:r>
            <a:r>
              <a:rPr lang="en-US" dirty="0" err="1"/>
              <a:t>upto</a:t>
            </a:r>
            <a:r>
              <a:rPr lang="en-US" dirty="0"/>
              <a:t> 1000 hashes and submit that via </a:t>
            </a:r>
            <a:r>
              <a:rPr lang="en-US" dirty="0" err="1"/>
              <a:t>netcat</a:t>
            </a:r>
            <a:r>
              <a:rPr lang="en-US" dirty="0"/>
              <a:t>.  </a:t>
            </a:r>
          </a:p>
          <a:p>
            <a:pPr lvl="2"/>
            <a:r>
              <a:rPr lang="en-US" dirty="0"/>
              <a:t>You will get a response back for each hash</a:t>
            </a:r>
          </a:p>
          <a:p>
            <a:pPr lvl="2"/>
            <a:r>
              <a:rPr lang="en-US" dirty="0"/>
              <a:t>It is important to use the older gnu </a:t>
            </a:r>
            <a:r>
              <a:rPr lang="en-US" dirty="0" err="1"/>
              <a:t>netcat</a:t>
            </a:r>
            <a:r>
              <a:rPr lang="en-US" dirty="0"/>
              <a:t> 0.7.x code</a:t>
            </a:r>
          </a:p>
          <a:p>
            <a:pPr lvl="2"/>
            <a:endParaRPr lang="en-US" dirty="0"/>
          </a:p>
          <a:p>
            <a:pPr marL="457063" lvl="1" indent="0">
              <a:buNone/>
            </a:pPr>
            <a:endParaRPr lang="en-US" dirty="0"/>
          </a:p>
        </p:txBody>
      </p:sp>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8316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6558-23EA-2045-8BAE-67BA52B0B42F}"/>
              </a:ext>
            </a:extLst>
          </p:cNvPr>
          <p:cNvSpPr>
            <a:spLocks noGrp="1"/>
          </p:cNvSpPr>
          <p:nvPr>
            <p:ph type="title"/>
          </p:nvPr>
        </p:nvSpPr>
        <p:spPr/>
        <p:txBody>
          <a:bodyPr/>
          <a:lstStyle/>
          <a:p>
            <a:r>
              <a:rPr lang="en-US" dirty="0"/>
              <a:t>How to implement MHR in your org.</a:t>
            </a:r>
          </a:p>
        </p:txBody>
      </p:sp>
      <p:sp>
        <p:nvSpPr>
          <p:cNvPr id="3" name="Text Placeholder 2">
            <a:extLst>
              <a:ext uri="{FF2B5EF4-FFF2-40B4-BE49-F238E27FC236}">
                <a16:creationId xmlns:a16="http://schemas.microsoft.com/office/drawing/2014/main" id="{5F363DA5-587F-2F4A-A675-8BC1850C3537}"/>
              </a:ext>
            </a:extLst>
          </p:cNvPr>
          <p:cNvSpPr>
            <a:spLocks noGrp="1"/>
          </p:cNvSpPr>
          <p:nvPr>
            <p:ph type="body" sz="quarter" idx="10"/>
          </p:nvPr>
        </p:nvSpPr>
        <p:spPr/>
        <p:txBody>
          <a:bodyPr/>
          <a:lstStyle/>
          <a:p>
            <a:r>
              <a:rPr lang="en-US" dirty="0"/>
              <a:t>We support a REST API interface as well.</a:t>
            </a:r>
          </a:p>
          <a:p>
            <a:pPr lvl="1"/>
            <a:r>
              <a:rPr lang="en-US" dirty="0"/>
              <a:t>This interface is great way to integrate into your existing work flows</a:t>
            </a:r>
          </a:p>
          <a:p>
            <a:pPr lvl="1"/>
            <a:r>
              <a:rPr lang="en-US" dirty="0"/>
              <a:t>Requires specific signup approval </a:t>
            </a:r>
          </a:p>
          <a:p>
            <a:pPr lvl="1"/>
            <a:r>
              <a:rPr lang="en-US" dirty="0"/>
              <a:t>Permits higher volume / automated queries</a:t>
            </a:r>
          </a:p>
          <a:p>
            <a:pPr lvl="1"/>
            <a:r>
              <a:rPr lang="en-US" dirty="0"/>
              <a:t>Please let us know what your anticipated query rates so we can plan the </a:t>
            </a:r>
            <a:r>
              <a:rPr lang="en-US"/>
              <a:t>infra-structure accordingly.</a:t>
            </a:r>
          </a:p>
          <a:p>
            <a:pPr marL="457063" lvl="1" indent="0">
              <a:buNone/>
            </a:pPr>
            <a:endParaRPr lang="en-US" dirty="0"/>
          </a:p>
          <a:p>
            <a:pPr marL="457063" lvl="1" indent="0">
              <a:buNone/>
            </a:pPr>
            <a:endParaRPr lang="en-US" dirty="0"/>
          </a:p>
        </p:txBody>
      </p:sp>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362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B9A0E-82A0-8641-83A4-452DF97D77A3}"/>
              </a:ext>
            </a:extLst>
          </p:cNvPr>
          <p:cNvSpPr>
            <a:spLocks noGrp="1"/>
          </p:cNvSpPr>
          <p:nvPr>
            <p:ph type="sldNum" sz="quarter" idx="4"/>
          </p:nvPr>
        </p:nvSpPr>
        <p:spPr/>
        <p:txBody>
          <a:bodyPr/>
          <a:lstStyle/>
          <a:p>
            <a:fld id="{ED025EC6-12F2-BD4E-AD65-43BFB58C3D8F}" type="slidenum">
              <a:rPr lang="en-US" smtClean="0"/>
              <a:pPr/>
              <a:t>6</a:t>
            </a:fld>
            <a:endParaRPr lang="en-US"/>
          </a:p>
        </p:txBody>
      </p:sp>
      <p:sp>
        <p:nvSpPr>
          <p:cNvPr id="79" name="TextBox 78">
            <a:extLst>
              <a:ext uri="{FF2B5EF4-FFF2-40B4-BE49-F238E27FC236}">
                <a16:creationId xmlns:a16="http://schemas.microsoft.com/office/drawing/2014/main" id="{009FBA2D-0B24-4347-851C-6A22D617C333}"/>
              </a:ext>
            </a:extLst>
          </p:cNvPr>
          <p:cNvSpPr txBox="1"/>
          <p:nvPr/>
        </p:nvSpPr>
        <p:spPr>
          <a:xfrm>
            <a:off x="920174" y="222491"/>
            <a:ext cx="3016426" cy="923330"/>
          </a:xfrm>
          <a:prstGeom prst="rect">
            <a:avLst/>
          </a:prstGeom>
          <a:noFill/>
        </p:spPr>
        <p:txBody>
          <a:bodyPr wrap="square" rtlCol="0">
            <a:spAutoFit/>
          </a:bodyPr>
          <a:lstStyle/>
          <a:p>
            <a:r>
              <a:rPr lang="en-US" sz="5400" dirty="0"/>
              <a:t>Outreach</a:t>
            </a:r>
          </a:p>
        </p:txBody>
      </p:sp>
      <p:sp>
        <p:nvSpPr>
          <p:cNvPr id="80" name="Rectangle 79">
            <a:extLst>
              <a:ext uri="{FF2B5EF4-FFF2-40B4-BE49-F238E27FC236}">
                <a16:creationId xmlns:a16="http://schemas.microsoft.com/office/drawing/2014/main" id="{4A2B6BB6-403F-EE4C-B3D9-5471BF6397FE}"/>
              </a:ext>
            </a:extLst>
          </p:cNvPr>
          <p:cNvSpPr/>
          <p:nvPr/>
        </p:nvSpPr>
        <p:spPr>
          <a:xfrm rot="5400000" flipH="1">
            <a:off x="2400230" y="-424705"/>
            <a:ext cx="48831" cy="2852982"/>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grpSp>
        <p:nvGrpSpPr>
          <p:cNvPr id="47" name="Group 46">
            <a:extLst>
              <a:ext uri="{FF2B5EF4-FFF2-40B4-BE49-F238E27FC236}">
                <a16:creationId xmlns:a16="http://schemas.microsoft.com/office/drawing/2014/main" id="{6B4B77C4-E059-0C4E-8C8E-30422CBE357F}"/>
              </a:ext>
            </a:extLst>
          </p:cNvPr>
          <p:cNvGrpSpPr/>
          <p:nvPr/>
        </p:nvGrpSpPr>
        <p:grpSpPr>
          <a:xfrm>
            <a:off x="1739544" y="2446239"/>
            <a:ext cx="1336370" cy="1421832"/>
            <a:chOff x="5054210" y="2211897"/>
            <a:chExt cx="2286000" cy="2416096"/>
          </a:xfrm>
        </p:grpSpPr>
        <p:grpSp>
          <p:nvGrpSpPr>
            <p:cNvPr id="19" name="Group 18">
              <a:extLst>
                <a:ext uri="{FF2B5EF4-FFF2-40B4-BE49-F238E27FC236}">
                  <a16:creationId xmlns:a16="http://schemas.microsoft.com/office/drawing/2014/main" id="{D98B1F33-53BE-874D-9C6E-C4DFE2625E0B}"/>
                </a:ext>
              </a:extLst>
            </p:cNvPr>
            <p:cNvGrpSpPr/>
            <p:nvPr/>
          </p:nvGrpSpPr>
          <p:grpSpPr>
            <a:xfrm>
              <a:off x="5532418" y="2706045"/>
              <a:ext cx="1329584" cy="1357439"/>
              <a:chOff x="5364111" y="2049739"/>
              <a:chExt cx="914399" cy="914400"/>
            </a:xfrm>
          </p:grpSpPr>
          <p:sp>
            <p:nvSpPr>
              <p:cNvPr id="18" name="Oval 17">
                <a:extLst>
                  <a:ext uri="{FF2B5EF4-FFF2-40B4-BE49-F238E27FC236}">
                    <a16:creationId xmlns:a16="http://schemas.microsoft.com/office/drawing/2014/main" id="{A1F4DBBE-3AF9-0448-BE93-784BABC95219}"/>
                  </a:ext>
                </a:extLst>
              </p:cNvPr>
              <p:cNvSpPr/>
              <p:nvPr/>
            </p:nvSpPr>
            <p:spPr>
              <a:xfrm>
                <a:off x="5364111" y="2049739"/>
                <a:ext cx="914399" cy="914400"/>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pic>
            <p:nvPicPr>
              <p:cNvPr id="17" name="Picture 16" descr="Icon&#10;&#10;Description automatically generated">
                <a:extLst>
                  <a:ext uri="{FF2B5EF4-FFF2-40B4-BE49-F238E27FC236}">
                    <a16:creationId xmlns:a16="http://schemas.microsoft.com/office/drawing/2014/main" id="{C4C8296E-F6C2-E845-91F3-4CE04629CB88}"/>
                  </a:ext>
                </a:extLst>
              </p:cNvPr>
              <p:cNvPicPr>
                <a:picLocks noChangeAspect="1"/>
              </p:cNvPicPr>
              <p:nvPr/>
            </p:nvPicPr>
            <p:blipFill>
              <a:blip/>
              <a:stretch>
                <a:fillRect/>
              </a:stretch>
            </p:blipFill>
            <p:spPr>
              <a:xfrm>
                <a:off x="5508093" y="2272260"/>
                <a:ext cx="626435" cy="522135"/>
              </a:xfrm>
              <a:prstGeom prst="rect">
                <a:avLst/>
              </a:prstGeom>
            </p:spPr>
          </p:pic>
        </p:grpSp>
        <p:sp>
          <p:nvSpPr>
            <p:cNvPr id="26" name="Donut 25">
              <a:extLst>
                <a:ext uri="{FF2B5EF4-FFF2-40B4-BE49-F238E27FC236}">
                  <a16:creationId xmlns:a16="http://schemas.microsoft.com/office/drawing/2014/main" id="{4DDEE95F-F3B2-0443-80CB-340FF6A8C375}"/>
                </a:ext>
              </a:extLst>
            </p:cNvPr>
            <p:cNvSpPr>
              <a:spLocks noChangeAspect="1"/>
            </p:cNvSpPr>
            <p:nvPr/>
          </p:nvSpPr>
          <p:spPr>
            <a:xfrm>
              <a:off x="5054210" y="2211897"/>
              <a:ext cx="2286000" cy="2416096"/>
            </a:xfrm>
            <a:prstGeom prst="donut">
              <a:avLst>
                <a:gd name="adj" fmla="val 1879"/>
              </a:avLst>
            </a:prstGeom>
            <a:solidFill>
              <a:schemeClr val="bg1"/>
            </a:solid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sp>
        <p:nvSpPr>
          <p:cNvPr id="27" name="Donut 26">
            <a:extLst>
              <a:ext uri="{FF2B5EF4-FFF2-40B4-BE49-F238E27FC236}">
                <a16:creationId xmlns:a16="http://schemas.microsoft.com/office/drawing/2014/main" id="{6E5B10C8-5221-604F-9E93-2BEBCAD0460C}"/>
              </a:ext>
            </a:extLst>
          </p:cNvPr>
          <p:cNvSpPr>
            <a:spLocks/>
          </p:cNvSpPr>
          <p:nvPr/>
        </p:nvSpPr>
        <p:spPr>
          <a:xfrm>
            <a:off x="1195323" y="1996582"/>
            <a:ext cx="2405467" cy="2421490"/>
          </a:xfrm>
          <a:prstGeom prst="donut">
            <a:avLst>
              <a:gd name="adj" fmla="val 1156"/>
            </a:avLst>
          </a:prstGeom>
          <a:solidFill>
            <a:schemeClr val="bg1"/>
          </a:solidFill>
          <a:ln w="1587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35" name="Donut 34">
            <a:extLst>
              <a:ext uri="{FF2B5EF4-FFF2-40B4-BE49-F238E27FC236}">
                <a16:creationId xmlns:a16="http://schemas.microsoft.com/office/drawing/2014/main" id="{B1405ED4-4173-5346-B3DC-6CE120AEC6AC}"/>
              </a:ext>
            </a:extLst>
          </p:cNvPr>
          <p:cNvSpPr/>
          <p:nvPr/>
        </p:nvSpPr>
        <p:spPr>
          <a:xfrm>
            <a:off x="527139" y="1323946"/>
            <a:ext cx="3741837" cy="3766762"/>
          </a:xfrm>
          <a:prstGeom prst="donut">
            <a:avLst>
              <a:gd name="adj" fmla="val 17757"/>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28" name="Oval 27">
            <a:extLst>
              <a:ext uri="{FF2B5EF4-FFF2-40B4-BE49-F238E27FC236}">
                <a16:creationId xmlns:a16="http://schemas.microsoft.com/office/drawing/2014/main" id="{6BC48ACC-41A2-5546-BE9E-F8C062FFB5C2}"/>
              </a:ext>
            </a:extLst>
          </p:cNvPr>
          <p:cNvSpPr/>
          <p:nvPr/>
        </p:nvSpPr>
        <p:spPr>
          <a:xfrm>
            <a:off x="3221129" y="2124639"/>
            <a:ext cx="441129" cy="500750"/>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16" name="Graphic 15" descr="Connections with solid fill">
            <a:extLst>
              <a:ext uri="{FF2B5EF4-FFF2-40B4-BE49-F238E27FC236}">
                <a16:creationId xmlns:a16="http://schemas.microsoft.com/office/drawing/2014/main" id="{8F903E87-6E7D-A640-ADD7-3F0D6D4E2EB2}"/>
              </a:ext>
            </a:extLst>
          </p:cNvPr>
          <p:cNvPicPr>
            <a:picLocks noChangeAspect="1"/>
          </p:cNvPicPr>
          <p:nvPr/>
        </p:nvPicPr>
        <p:blipFill>
          <a:blip/>
          <a:stretch>
            <a:fillRect/>
          </a:stretch>
        </p:blipFill>
        <p:spPr>
          <a:xfrm>
            <a:off x="3239739" y="2179145"/>
            <a:ext cx="397016" cy="414207"/>
          </a:xfrm>
          <a:prstGeom prst="rect">
            <a:avLst/>
          </a:prstGeom>
        </p:spPr>
      </p:pic>
      <p:sp>
        <p:nvSpPr>
          <p:cNvPr id="36" name="Rectangle 35">
            <a:extLst>
              <a:ext uri="{FF2B5EF4-FFF2-40B4-BE49-F238E27FC236}">
                <a16:creationId xmlns:a16="http://schemas.microsoft.com/office/drawing/2014/main" id="{51360EFD-EDC6-BC4F-BD29-F70B0E0CB815}"/>
              </a:ext>
            </a:extLst>
          </p:cNvPr>
          <p:cNvSpPr/>
          <p:nvPr/>
        </p:nvSpPr>
        <p:spPr>
          <a:xfrm rot="17318878">
            <a:off x="3013568" y="3641946"/>
            <a:ext cx="2222556" cy="409581"/>
          </a:xfrm>
          <a:prstGeom prst="rect">
            <a:avLst/>
          </a:prstGeom>
          <a:noFill/>
          <a:effectLst>
            <a:outerShdw dist="50800" sx="1000" sy="1000" algn="ctr" rotWithShape="0">
              <a:srgbClr val="000000"/>
            </a:outerShdw>
          </a:effectLst>
        </p:spPr>
        <p:txBody>
          <a:bodyPr wrap="square" lIns="91440" tIns="45720" rIns="91440" bIns="45720">
            <a:prstTxWarp prst="textArchDown">
              <a:avLst>
                <a:gd name="adj" fmla="val 21274687"/>
              </a:avLst>
            </a:prstTxWarp>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Community Services</a:t>
            </a:r>
          </a:p>
        </p:txBody>
      </p:sp>
      <p:cxnSp>
        <p:nvCxnSpPr>
          <p:cNvPr id="49" name="Straight Arrow Connector 48">
            <a:extLst>
              <a:ext uri="{FF2B5EF4-FFF2-40B4-BE49-F238E27FC236}">
                <a16:creationId xmlns:a16="http://schemas.microsoft.com/office/drawing/2014/main" id="{350A198B-CA27-DE40-9D6E-266DFDC20AA7}"/>
              </a:ext>
            </a:extLst>
          </p:cNvPr>
          <p:cNvCxnSpPr>
            <a:cxnSpLocks/>
          </p:cNvCxnSpPr>
          <p:nvPr/>
        </p:nvCxnSpPr>
        <p:spPr>
          <a:xfrm flipV="1">
            <a:off x="1638999" y="3635820"/>
            <a:ext cx="204713" cy="18856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88A65A4-A586-F340-831C-8AB5BA6D16F8}"/>
              </a:ext>
            </a:extLst>
          </p:cNvPr>
          <p:cNvCxnSpPr>
            <a:cxnSpLocks/>
          </p:cNvCxnSpPr>
          <p:nvPr/>
        </p:nvCxnSpPr>
        <p:spPr>
          <a:xfrm flipV="1">
            <a:off x="3008376" y="2554744"/>
            <a:ext cx="204713" cy="18856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581327BF-8135-0B44-922F-358B5296A9F9}"/>
              </a:ext>
            </a:extLst>
          </p:cNvPr>
          <p:cNvSpPr/>
          <p:nvPr/>
        </p:nvSpPr>
        <p:spPr>
          <a:xfrm>
            <a:off x="1159358" y="2124639"/>
            <a:ext cx="443675" cy="500441"/>
          </a:xfrm>
          <a:prstGeom prst="ellipse">
            <a:avLst/>
          </a:prstGeom>
          <a:solidFill>
            <a:srgbClr val="FF0000"/>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cxnSp>
        <p:nvCxnSpPr>
          <p:cNvPr id="59" name="Straight Arrow Connector 58">
            <a:extLst>
              <a:ext uri="{FF2B5EF4-FFF2-40B4-BE49-F238E27FC236}">
                <a16:creationId xmlns:a16="http://schemas.microsoft.com/office/drawing/2014/main" id="{B430C14D-EE17-CF47-9552-1D3FBE6F05B8}"/>
              </a:ext>
            </a:extLst>
          </p:cNvPr>
          <p:cNvCxnSpPr>
            <a:cxnSpLocks/>
          </p:cNvCxnSpPr>
          <p:nvPr/>
        </p:nvCxnSpPr>
        <p:spPr>
          <a:xfrm>
            <a:off x="1576105" y="2554744"/>
            <a:ext cx="219519" cy="1920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A3021917-CBED-5147-95FC-B497EC7D5B87}"/>
              </a:ext>
            </a:extLst>
          </p:cNvPr>
          <p:cNvSpPr/>
          <p:nvPr/>
        </p:nvSpPr>
        <p:spPr>
          <a:xfrm>
            <a:off x="3240139" y="3776472"/>
            <a:ext cx="443676"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64" name="Graphic 63" descr="Open envelope with solid fill">
            <a:extLst>
              <a:ext uri="{FF2B5EF4-FFF2-40B4-BE49-F238E27FC236}">
                <a16:creationId xmlns:a16="http://schemas.microsoft.com/office/drawing/2014/main" id="{C5D7AAF6-5769-4245-A494-A67361D48ADD}"/>
              </a:ext>
            </a:extLst>
          </p:cNvPr>
          <p:cNvPicPr>
            <a:picLocks noChangeAspect="1"/>
          </p:cNvPicPr>
          <p:nvPr/>
        </p:nvPicPr>
        <p:blipFill>
          <a:blip/>
          <a:stretch>
            <a:fillRect/>
          </a:stretch>
        </p:blipFill>
        <p:spPr>
          <a:xfrm>
            <a:off x="3291061" y="3836366"/>
            <a:ext cx="327711" cy="329893"/>
          </a:xfrm>
          <a:prstGeom prst="rect">
            <a:avLst/>
          </a:prstGeom>
        </p:spPr>
      </p:pic>
      <p:cxnSp>
        <p:nvCxnSpPr>
          <p:cNvPr id="72" name="Straight Arrow Connector 71">
            <a:extLst>
              <a:ext uri="{FF2B5EF4-FFF2-40B4-BE49-F238E27FC236}">
                <a16:creationId xmlns:a16="http://schemas.microsoft.com/office/drawing/2014/main" id="{CAFE65F6-7C6A-714A-9E03-BCB84DC8BB0B}"/>
              </a:ext>
            </a:extLst>
          </p:cNvPr>
          <p:cNvCxnSpPr>
            <a:cxnSpLocks/>
          </p:cNvCxnSpPr>
          <p:nvPr/>
        </p:nvCxnSpPr>
        <p:spPr>
          <a:xfrm>
            <a:off x="3008376" y="3639312"/>
            <a:ext cx="237124" cy="1920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93ABC21-B587-E44D-A687-33D38B274DEB}"/>
              </a:ext>
            </a:extLst>
          </p:cNvPr>
          <p:cNvSpPr txBox="1"/>
          <p:nvPr/>
        </p:nvSpPr>
        <p:spPr>
          <a:xfrm>
            <a:off x="984874" y="4230741"/>
            <a:ext cx="1095170" cy="261610"/>
          </a:xfrm>
          <a:prstGeom prst="rect">
            <a:avLst/>
          </a:prstGeom>
          <a:noFill/>
        </p:spPr>
        <p:txBody>
          <a:bodyPr wrap="square" rtlCol="0">
            <a:spAutoFit/>
          </a:bodyPr>
          <a:lstStyle/>
          <a:p>
            <a:r>
              <a:rPr lang="en-US" sz="1100" dirty="0">
                <a:latin typeface="Tahoma" charset="0"/>
                <a:ea typeface="Tahoma" charset="0"/>
                <a:cs typeface="Tahoma" charset="0"/>
              </a:rPr>
              <a:t>Free Tools</a:t>
            </a:r>
          </a:p>
        </p:txBody>
      </p:sp>
      <p:sp>
        <p:nvSpPr>
          <p:cNvPr id="76" name="TextBox 75">
            <a:extLst>
              <a:ext uri="{FF2B5EF4-FFF2-40B4-BE49-F238E27FC236}">
                <a16:creationId xmlns:a16="http://schemas.microsoft.com/office/drawing/2014/main" id="{2D664EF2-7559-2B42-85C6-B296C743BCF8}"/>
              </a:ext>
            </a:extLst>
          </p:cNvPr>
          <p:cNvSpPr txBox="1"/>
          <p:nvPr/>
        </p:nvSpPr>
        <p:spPr>
          <a:xfrm>
            <a:off x="3258404" y="4260828"/>
            <a:ext cx="688047" cy="261610"/>
          </a:xfrm>
          <a:prstGeom prst="rect">
            <a:avLst/>
          </a:prstGeom>
          <a:noFill/>
        </p:spPr>
        <p:txBody>
          <a:bodyPr wrap="square" rtlCol="0">
            <a:spAutoFit/>
          </a:bodyPr>
          <a:lstStyle/>
          <a:p>
            <a:r>
              <a:rPr lang="en-US" sz="1100" dirty="0">
                <a:latin typeface="Tahoma" charset="0"/>
                <a:ea typeface="Tahoma" charset="0"/>
                <a:cs typeface="Tahoma" charset="0"/>
              </a:rPr>
              <a:t>DNB</a:t>
            </a:r>
          </a:p>
        </p:txBody>
      </p:sp>
      <p:sp>
        <p:nvSpPr>
          <p:cNvPr id="77" name="TextBox 76">
            <a:extLst>
              <a:ext uri="{FF2B5EF4-FFF2-40B4-BE49-F238E27FC236}">
                <a16:creationId xmlns:a16="http://schemas.microsoft.com/office/drawing/2014/main" id="{5AAB0CE2-3E99-984A-8E04-F21D4A5AAB8A}"/>
              </a:ext>
            </a:extLst>
          </p:cNvPr>
          <p:cNvSpPr txBox="1"/>
          <p:nvPr/>
        </p:nvSpPr>
        <p:spPr>
          <a:xfrm>
            <a:off x="1098187" y="1888301"/>
            <a:ext cx="703340" cy="261610"/>
          </a:xfrm>
          <a:prstGeom prst="rect">
            <a:avLst/>
          </a:prstGeom>
          <a:noFill/>
        </p:spPr>
        <p:txBody>
          <a:bodyPr wrap="square" rtlCol="0">
            <a:spAutoFit/>
          </a:bodyPr>
          <a:lstStyle/>
          <a:p>
            <a:r>
              <a:rPr lang="en-US" sz="1100" dirty="0">
                <a:latin typeface="Tahoma" charset="0"/>
                <a:ea typeface="Tahoma" charset="0"/>
                <a:cs typeface="Tahoma" charset="0"/>
              </a:rPr>
              <a:t>CSIRT</a:t>
            </a:r>
          </a:p>
        </p:txBody>
      </p:sp>
      <p:sp>
        <p:nvSpPr>
          <p:cNvPr id="78" name="TextBox 77">
            <a:extLst>
              <a:ext uri="{FF2B5EF4-FFF2-40B4-BE49-F238E27FC236}">
                <a16:creationId xmlns:a16="http://schemas.microsoft.com/office/drawing/2014/main" id="{BBB33B17-EF6B-5D48-A95F-B58FD9872255}"/>
              </a:ext>
            </a:extLst>
          </p:cNvPr>
          <p:cNvSpPr txBox="1"/>
          <p:nvPr/>
        </p:nvSpPr>
        <p:spPr>
          <a:xfrm>
            <a:off x="3174525" y="1888301"/>
            <a:ext cx="869335" cy="261610"/>
          </a:xfrm>
          <a:prstGeom prst="rect">
            <a:avLst/>
          </a:prstGeom>
          <a:noFill/>
        </p:spPr>
        <p:txBody>
          <a:bodyPr wrap="square" rtlCol="0">
            <a:spAutoFit/>
          </a:bodyPr>
          <a:lstStyle/>
          <a:p>
            <a:r>
              <a:rPr lang="en-US" sz="1100" dirty="0">
                <a:latin typeface="Tahoma" charset="0"/>
                <a:ea typeface="Tahoma" charset="0"/>
                <a:cs typeface="Tahoma" charset="0"/>
              </a:rPr>
              <a:t>Events</a:t>
            </a:r>
          </a:p>
        </p:txBody>
      </p:sp>
      <p:sp>
        <p:nvSpPr>
          <p:cNvPr id="42" name="Oval 41">
            <a:extLst>
              <a:ext uri="{FF2B5EF4-FFF2-40B4-BE49-F238E27FC236}">
                <a16:creationId xmlns:a16="http://schemas.microsoft.com/office/drawing/2014/main" id="{51F7FA87-857F-4C42-A2DE-793CCDB315E8}"/>
              </a:ext>
            </a:extLst>
          </p:cNvPr>
          <p:cNvSpPr/>
          <p:nvPr/>
        </p:nvSpPr>
        <p:spPr>
          <a:xfrm>
            <a:off x="1161288" y="3772954"/>
            <a:ext cx="443676"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44" name="Graphic 43" descr="Tools with solid fill">
            <a:extLst>
              <a:ext uri="{FF2B5EF4-FFF2-40B4-BE49-F238E27FC236}">
                <a16:creationId xmlns:a16="http://schemas.microsoft.com/office/drawing/2014/main" id="{BBF28B2B-13A5-5C46-8A01-AC2D730D5A91}"/>
              </a:ext>
            </a:extLst>
          </p:cNvPr>
          <p:cNvPicPr>
            <a:picLocks noChangeAspect="1"/>
          </p:cNvPicPr>
          <p:nvPr/>
        </p:nvPicPr>
        <p:blipFill>
          <a:blip/>
          <a:stretch>
            <a:fillRect/>
          </a:stretch>
        </p:blipFill>
        <p:spPr>
          <a:xfrm>
            <a:off x="1202331" y="3846736"/>
            <a:ext cx="365249" cy="378644"/>
          </a:xfrm>
          <a:prstGeom prst="rect">
            <a:avLst/>
          </a:prstGeom>
        </p:spPr>
      </p:pic>
      <p:sp>
        <p:nvSpPr>
          <p:cNvPr id="40" name="Arc 39">
            <a:extLst>
              <a:ext uri="{FF2B5EF4-FFF2-40B4-BE49-F238E27FC236}">
                <a16:creationId xmlns:a16="http://schemas.microsoft.com/office/drawing/2014/main" id="{C6A84108-71BE-314F-8E6D-93BF6824A0CA}"/>
              </a:ext>
            </a:extLst>
          </p:cNvPr>
          <p:cNvSpPr/>
          <p:nvPr/>
        </p:nvSpPr>
        <p:spPr>
          <a:xfrm rot="15304798">
            <a:off x="530352" y="1325880"/>
            <a:ext cx="3739896" cy="3767328"/>
          </a:xfrm>
          <a:prstGeom prst="arc">
            <a:avLst>
              <a:gd name="adj1" fmla="val 13356041"/>
              <a:gd name="adj2" fmla="val 3598054"/>
            </a:avLst>
          </a:prstGeom>
          <a:ln w="76200" cap="rnd">
            <a:solidFill>
              <a:schemeClr val="tx1"/>
            </a:solidFill>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5" name="Group 4">
            <a:extLst>
              <a:ext uri="{FF2B5EF4-FFF2-40B4-BE49-F238E27FC236}">
                <a16:creationId xmlns:a16="http://schemas.microsoft.com/office/drawing/2014/main" id="{0C0D141A-FC8A-1B41-92C4-09A50E854CD0}"/>
              </a:ext>
            </a:extLst>
          </p:cNvPr>
          <p:cNvGrpSpPr/>
          <p:nvPr/>
        </p:nvGrpSpPr>
        <p:grpSpPr>
          <a:xfrm>
            <a:off x="7175194" y="499490"/>
            <a:ext cx="2810934" cy="369332"/>
            <a:chOff x="6934127" y="533619"/>
            <a:chExt cx="2810934" cy="369332"/>
          </a:xfrm>
        </p:grpSpPr>
        <p:sp>
          <p:nvSpPr>
            <p:cNvPr id="33" name="TextBox 32">
              <a:extLst>
                <a:ext uri="{FF2B5EF4-FFF2-40B4-BE49-F238E27FC236}">
                  <a16:creationId xmlns:a16="http://schemas.microsoft.com/office/drawing/2014/main" id="{242EF507-29B5-6C46-BCCC-7584E4E23FDF}"/>
                </a:ext>
              </a:extLst>
            </p:cNvPr>
            <p:cNvSpPr txBox="1"/>
            <p:nvPr/>
          </p:nvSpPr>
          <p:spPr>
            <a:xfrm>
              <a:off x="6934127" y="533619"/>
              <a:ext cx="2810934" cy="369332"/>
            </a:xfrm>
            <a:prstGeom prst="rect">
              <a:avLst/>
            </a:prstGeom>
            <a:noFill/>
          </p:spPr>
          <p:txBody>
            <a:bodyPr wrap="square" rtlCol="0">
              <a:spAutoFit/>
            </a:bodyPr>
            <a:lstStyle/>
            <a:p>
              <a:r>
                <a:rPr lang="en-US" sz="1800" dirty="0">
                  <a:ea typeface="Tahoma" charset="0"/>
                  <a:cs typeface="Tahoma" charset="0"/>
                </a:rPr>
                <a:t>CSIRT Assistance Program </a:t>
              </a:r>
            </a:p>
          </p:txBody>
        </p:sp>
        <p:sp>
          <p:nvSpPr>
            <p:cNvPr id="37" name="Rectangle 36">
              <a:extLst>
                <a:ext uri="{FF2B5EF4-FFF2-40B4-BE49-F238E27FC236}">
                  <a16:creationId xmlns:a16="http://schemas.microsoft.com/office/drawing/2014/main" id="{520718B2-2B0F-444C-96F9-292511D4E9DF}"/>
                </a:ext>
              </a:extLst>
            </p:cNvPr>
            <p:cNvSpPr/>
            <p:nvPr/>
          </p:nvSpPr>
          <p:spPr>
            <a:xfrm rot="5400000">
              <a:off x="8325878" y="-514549"/>
              <a:ext cx="27432" cy="2751378"/>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grpSp>
      <p:grpSp>
        <p:nvGrpSpPr>
          <p:cNvPr id="10" name="Group 9">
            <a:extLst>
              <a:ext uri="{FF2B5EF4-FFF2-40B4-BE49-F238E27FC236}">
                <a16:creationId xmlns:a16="http://schemas.microsoft.com/office/drawing/2014/main" id="{5EE68EB2-2D48-2749-94CE-2BA5DC6E09CE}"/>
              </a:ext>
            </a:extLst>
          </p:cNvPr>
          <p:cNvGrpSpPr/>
          <p:nvPr/>
        </p:nvGrpSpPr>
        <p:grpSpPr>
          <a:xfrm>
            <a:off x="5516340" y="1320732"/>
            <a:ext cx="6145346" cy="3057218"/>
            <a:chOff x="5481728" y="982409"/>
            <a:chExt cx="6145346" cy="3057218"/>
          </a:xfrm>
        </p:grpSpPr>
        <p:sp>
          <p:nvSpPr>
            <p:cNvPr id="2" name="Rectangle 1">
              <a:extLst>
                <a:ext uri="{FF2B5EF4-FFF2-40B4-BE49-F238E27FC236}">
                  <a16:creationId xmlns:a16="http://schemas.microsoft.com/office/drawing/2014/main" id="{3020C7B5-BA25-1146-A80B-54303F5A1374}"/>
                </a:ext>
              </a:extLst>
            </p:cNvPr>
            <p:cNvSpPr/>
            <p:nvPr/>
          </p:nvSpPr>
          <p:spPr>
            <a:xfrm>
              <a:off x="5534249" y="982409"/>
              <a:ext cx="6092825" cy="276999"/>
            </a:xfrm>
            <a:prstGeom prst="rect">
              <a:avLst/>
            </a:prstGeom>
          </p:spPr>
          <p:txBody>
            <a:bodyPr>
              <a:spAutoFit/>
            </a:bodyPr>
            <a:lstStyle/>
            <a:p>
              <a:r>
                <a:rPr lang="en-US" sz="1200" b="1" dirty="0"/>
                <a:t>Free Threat Intel for Non-Commercial National and Regional CSIRT Teams.</a:t>
              </a:r>
            </a:p>
          </p:txBody>
        </p:sp>
        <p:sp>
          <p:nvSpPr>
            <p:cNvPr id="3" name="Rectangle 2">
              <a:extLst>
                <a:ext uri="{FF2B5EF4-FFF2-40B4-BE49-F238E27FC236}">
                  <a16:creationId xmlns:a16="http://schemas.microsoft.com/office/drawing/2014/main" id="{451EA6CB-0FFF-8840-8DD5-C7A90308C1AA}"/>
                </a:ext>
              </a:extLst>
            </p:cNvPr>
            <p:cNvSpPr/>
            <p:nvPr/>
          </p:nvSpPr>
          <p:spPr>
            <a:xfrm>
              <a:off x="5481728" y="1437325"/>
              <a:ext cx="6092825" cy="830997"/>
            </a:xfrm>
            <a:prstGeom prst="rect">
              <a:avLst/>
            </a:prstGeom>
          </p:spPr>
          <p:txBody>
            <a:bodyPr>
              <a:spAutoFit/>
            </a:bodyPr>
            <a:lstStyle/>
            <a:p>
              <a:r>
                <a:rPr lang="en-US" sz="1200" dirty="0"/>
                <a:t>Team Cymru works with national and regional CSIRT teams globally by sharing our world-class threat intelligence. We provide this unique Pure Signal™ intelligence at no cost to you. We want to help secure the Internet, and we want to keep you informed of what we see in your region</a:t>
              </a:r>
            </a:p>
          </p:txBody>
        </p:sp>
        <p:sp>
          <p:nvSpPr>
            <p:cNvPr id="38" name="Rectangle 37">
              <a:extLst>
                <a:ext uri="{FF2B5EF4-FFF2-40B4-BE49-F238E27FC236}">
                  <a16:creationId xmlns:a16="http://schemas.microsoft.com/office/drawing/2014/main" id="{81550D30-D817-6440-9391-1F36EE1C70AC}"/>
                </a:ext>
              </a:extLst>
            </p:cNvPr>
            <p:cNvSpPr/>
            <p:nvPr/>
          </p:nvSpPr>
          <p:spPr>
            <a:xfrm>
              <a:off x="6695352" y="2446239"/>
              <a:ext cx="3770618" cy="276999"/>
            </a:xfrm>
            <a:prstGeom prst="rect">
              <a:avLst/>
            </a:prstGeom>
          </p:spPr>
          <p:txBody>
            <a:bodyPr wrap="square">
              <a:spAutoFit/>
            </a:bodyPr>
            <a:lstStyle/>
            <a:p>
              <a:r>
                <a:rPr lang="en-US" sz="1200" b="1" dirty="0"/>
                <a:t>We provide intelligence on a variety of categories:</a:t>
              </a:r>
            </a:p>
          </p:txBody>
        </p:sp>
        <p:grpSp>
          <p:nvGrpSpPr>
            <p:cNvPr id="9" name="Group 8">
              <a:extLst>
                <a:ext uri="{FF2B5EF4-FFF2-40B4-BE49-F238E27FC236}">
                  <a16:creationId xmlns:a16="http://schemas.microsoft.com/office/drawing/2014/main" id="{E62D9A61-8F37-1D42-9D4A-2365A46750E8}"/>
                </a:ext>
              </a:extLst>
            </p:cNvPr>
            <p:cNvGrpSpPr/>
            <p:nvPr/>
          </p:nvGrpSpPr>
          <p:grpSpPr>
            <a:xfrm>
              <a:off x="5897497" y="2899022"/>
              <a:ext cx="5236171" cy="1140605"/>
              <a:chOff x="5897497" y="2899022"/>
              <a:chExt cx="5236171" cy="1140605"/>
            </a:xfrm>
          </p:grpSpPr>
          <p:sp>
            <p:nvSpPr>
              <p:cNvPr id="7" name="TextBox 6">
                <a:extLst>
                  <a:ext uri="{FF2B5EF4-FFF2-40B4-BE49-F238E27FC236}">
                    <a16:creationId xmlns:a16="http://schemas.microsoft.com/office/drawing/2014/main" id="{B20AAC5C-D6AC-AD44-8893-0B6D45C84B4D}"/>
                  </a:ext>
                </a:extLst>
              </p:cNvPr>
              <p:cNvSpPr txBox="1"/>
              <p:nvPr/>
            </p:nvSpPr>
            <p:spPr>
              <a:xfrm>
                <a:off x="5897497" y="2899022"/>
                <a:ext cx="1805777" cy="338554"/>
              </a:xfrm>
              <a:prstGeom prst="rect">
                <a:avLst/>
              </a:prstGeom>
              <a:noFill/>
            </p:spPr>
            <p:txBody>
              <a:bodyPr wrap="square" rtlCol="0">
                <a:spAutoFit/>
              </a:bodyPr>
              <a:lstStyle/>
              <a:p>
                <a:r>
                  <a:rPr lang="en-US" sz="1600" dirty="0">
                    <a:ea typeface="Tahoma" charset="0"/>
                    <a:cs typeface="Tahoma" charset="0"/>
                  </a:rPr>
                  <a:t>Bots / Controllers</a:t>
                </a:r>
              </a:p>
            </p:txBody>
          </p:sp>
          <p:sp>
            <p:nvSpPr>
              <p:cNvPr id="41" name="TextBox 40">
                <a:extLst>
                  <a:ext uri="{FF2B5EF4-FFF2-40B4-BE49-F238E27FC236}">
                    <a16:creationId xmlns:a16="http://schemas.microsoft.com/office/drawing/2014/main" id="{DB4F1F55-261A-0A4B-8413-81F27A1E440C}"/>
                  </a:ext>
                </a:extLst>
              </p:cNvPr>
              <p:cNvSpPr txBox="1"/>
              <p:nvPr/>
            </p:nvSpPr>
            <p:spPr>
              <a:xfrm>
                <a:off x="5905835" y="3297383"/>
                <a:ext cx="1227667" cy="338554"/>
              </a:xfrm>
              <a:prstGeom prst="rect">
                <a:avLst/>
              </a:prstGeom>
              <a:noFill/>
            </p:spPr>
            <p:txBody>
              <a:bodyPr wrap="square" rtlCol="0">
                <a:spAutoFit/>
              </a:bodyPr>
              <a:lstStyle/>
              <a:p>
                <a:r>
                  <a:rPr lang="en-US" sz="1600" dirty="0">
                    <a:ea typeface="Tahoma" charset="0"/>
                    <a:cs typeface="Tahoma" charset="0"/>
                  </a:rPr>
                  <a:t>Brute-Force</a:t>
                </a:r>
              </a:p>
            </p:txBody>
          </p:sp>
          <p:sp>
            <p:nvSpPr>
              <p:cNvPr id="45" name="TextBox 44">
                <a:extLst>
                  <a:ext uri="{FF2B5EF4-FFF2-40B4-BE49-F238E27FC236}">
                    <a16:creationId xmlns:a16="http://schemas.microsoft.com/office/drawing/2014/main" id="{DA108C74-56D0-A445-A3A6-EFCD3E7A465F}"/>
                  </a:ext>
                </a:extLst>
              </p:cNvPr>
              <p:cNvSpPr txBox="1"/>
              <p:nvPr/>
            </p:nvSpPr>
            <p:spPr>
              <a:xfrm>
                <a:off x="5905835" y="3701073"/>
                <a:ext cx="1227667" cy="338554"/>
              </a:xfrm>
              <a:prstGeom prst="rect">
                <a:avLst/>
              </a:prstGeom>
              <a:noFill/>
            </p:spPr>
            <p:txBody>
              <a:bodyPr wrap="square" rtlCol="0">
                <a:spAutoFit/>
              </a:bodyPr>
              <a:lstStyle/>
              <a:p>
                <a:r>
                  <a:rPr lang="en-US" sz="1600" dirty="0">
                    <a:ea typeface="Tahoma" charset="0"/>
                    <a:cs typeface="Tahoma" charset="0"/>
                  </a:rPr>
                  <a:t>Darknet</a:t>
                </a:r>
              </a:p>
            </p:txBody>
          </p:sp>
          <p:sp>
            <p:nvSpPr>
              <p:cNvPr id="46" name="TextBox 45">
                <a:extLst>
                  <a:ext uri="{FF2B5EF4-FFF2-40B4-BE49-F238E27FC236}">
                    <a16:creationId xmlns:a16="http://schemas.microsoft.com/office/drawing/2014/main" id="{ED01D003-3501-7644-9108-D9C879ED501D}"/>
                  </a:ext>
                </a:extLst>
              </p:cNvPr>
              <p:cNvSpPr txBox="1"/>
              <p:nvPr/>
            </p:nvSpPr>
            <p:spPr>
              <a:xfrm>
                <a:off x="8310889" y="2899022"/>
                <a:ext cx="1227667" cy="338554"/>
              </a:xfrm>
              <a:prstGeom prst="rect">
                <a:avLst/>
              </a:prstGeom>
              <a:noFill/>
            </p:spPr>
            <p:txBody>
              <a:bodyPr wrap="square" rtlCol="0">
                <a:spAutoFit/>
              </a:bodyPr>
              <a:lstStyle/>
              <a:p>
                <a:r>
                  <a:rPr lang="en-US" sz="1600" dirty="0">
                    <a:ea typeface="Tahoma" charset="0"/>
                    <a:cs typeface="Tahoma" charset="0"/>
                  </a:rPr>
                  <a:t>Honeypot</a:t>
                </a:r>
              </a:p>
            </p:txBody>
          </p:sp>
          <p:sp>
            <p:nvSpPr>
              <p:cNvPr id="48" name="TextBox 47">
                <a:extLst>
                  <a:ext uri="{FF2B5EF4-FFF2-40B4-BE49-F238E27FC236}">
                    <a16:creationId xmlns:a16="http://schemas.microsoft.com/office/drawing/2014/main" id="{169B2097-C91F-0B41-A445-A84A82B0CF7C}"/>
                  </a:ext>
                </a:extLst>
              </p:cNvPr>
              <p:cNvSpPr txBox="1"/>
              <p:nvPr/>
            </p:nvSpPr>
            <p:spPr>
              <a:xfrm>
                <a:off x="8124542" y="3297383"/>
                <a:ext cx="1600361" cy="338554"/>
              </a:xfrm>
              <a:prstGeom prst="rect">
                <a:avLst/>
              </a:prstGeom>
              <a:noFill/>
            </p:spPr>
            <p:txBody>
              <a:bodyPr wrap="square" rtlCol="0">
                <a:spAutoFit/>
              </a:bodyPr>
              <a:lstStyle/>
              <a:p>
                <a:r>
                  <a:rPr lang="en-US" sz="1600" dirty="0">
                    <a:ea typeface="Tahoma" charset="0"/>
                    <a:cs typeface="Tahoma" charset="0"/>
                  </a:rPr>
                  <a:t>Open Resolvers</a:t>
                </a:r>
              </a:p>
            </p:txBody>
          </p:sp>
          <p:sp>
            <p:nvSpPr>
              <p:cNvPr id="51" name="TextBox 50">
                <a:extLst>
                  <a:ext uri="{FF2B5EF4-FFF2-40B4-BE49-F238E27FC236}">
                    <a16:creationId xmlns:a16="http://schemas.microsoft.com/office/drawing/2014/main" id="{3A9AC0C3-4F1B-E349-911C-8BF00EAE9FC1}"/>
                  </a:ext>
                </a:extLst>
              </p:cNvPr>
              <p:cNvSpPr txBox="1"/>
              <p:nvPr/>
            </p:nvSpPr>
            <p:spPr>
              <a:xfrm>
                <a:off x="8440393" y="3701073"/>
                <a:ext cx="968658" cy="338554"/>
              </a:xfrm>
              <a:prstGeom prst="rect">
                <a:avLst/>
              </a:prstGeom>
              <a:noFill/>
            </p:spPr>
            <p:txBody>
              <a:bodyPr wrap="square" rtlCol="0">
                <a:spAutoFit/>
              </a:bodyPr>
              <a:lstStyle/>
              <a:p>
                <a:r>
                  <a:rPr lang="en-US" sz="1600" dirty="0">
                    <a:ea typeface="Tahoma" charset="0"/>
                    <a:cs typeface="Tahoma" charset="0"/>
                  </a:rPr>
                  <a:t>Phishing</a:t>
                </a:r>
              </a:p>
            </p:txBody>
          </p:sp>
          <p:sp>
            <p:nvSpPr>
              <p:cNvPr id="53" name="TextBox 52">
                <a:extLst>
                  <a:ext uri="{FF2B5EF4-FFF2-40B4-BE49-F238E27FC236}">
                    <a16:creationId xmlns:a16="http://schemas.microsoft.com/office/drawing/2014/main" id="{0984A63B-7450-474A-A7DE-D3C4BA1EE2F0}"/>
                  </a:ext>
                </a:extLst>
              </p:cNvPr>
              <p:cNvSpPr txBox="1"/>
              <p:nvPr/>
            </p:nvSpPr>
            <p:spPr>
              <a:xfrm>
                <a:off x="10288052" y="3701073"/>
                <a:ext cx="845616" cy="338554"/>
              </a:xfrm>
              <a:prstGeom prst="rect">
                <a:avLst/>
              </a:prstGeom>
              <a:noFill/>
            </p:spPr>
            <p:txBody>
              <a:bodyPr wrap="square" rtlCol="0">
                <a:spAutoFit/>
              </a:bodyPr>
              <a:lstStyle/>
              <a:p>
                <a:r>
                  <a:rPr lang="en-US" sz="1600" dirty="0">
                    <a:ea typeface="Tahoma" charset="0"/>
                    <a:cs typeface="Tahoma" charset="0"/>
                  </a:rPr>
                  <a:t>Proxies</a:t>
                </a:r>
              </a:p>
            </p:txBody>
          </p:sp>
          <p:sp>
            <p:nvSpPr>
              <p:cNvPr id="54" name="TextBox 53">
                <a:extLst>
                  <a:ext uri="{FF2B5EF4-FFF2-40B4-BE49-F238E27FC236}">
                    <a16:creationId xmlns:a16="http://schemas.microsoft.com/office/drawing/2014/main" id="{828BC543-1F24-BE43-9C6F-9D793B9761E6}"/>
                  </a:ext>
                </a:extLst>
              </p:cNvPr>
              <p:cNvSpPr txBox="1"/>
              <p:nvPr/>
            </p:nvSpPr>
            <p:spPr>
              <a:xfrm>
                <a:off x="10156158" y="2899022"/>
                <a:ext cx="977510" cy="338554"/>
              </a:xfrm>
              <a:prstGeom prst="rect">
                <a:avLst/>
              </a:prstGeom>
              <a:noFill/>
            </p:spPr>
            <p:txBody>
              <a:bodyPr wrap="square" rtlCol="0">
                <a:spAutoFit/>
              </a:bodyPr>
              <a:lstStyle/>
              <a:p>
                <a:r>
                  <a:rPr lang="en-US" sz="1600" dirty="0">
                    <a:ea typeface="Tahoma" charset="0"/>
                    <a:cs typeface="Tahoma" charset="0"/>
                  </a:rPr>
                  <a:t>Scanners</a:t>
                </a:r>
              </a:p>
            </p:txBody>
          </p:sp>
          <p:sp>
            <p:nvSpPr>
              <p:cNvPr id="56" name="TextBox 55">
                <a:extLst>
                  <a:ext uri="{FF2B5EF4-FFF2-40B4-BE49-F238E27FC236}">
                    <a16:creationId xmlns:a16="http://schemas.microsoft.com/office/drawing/2014/main" id="{225A231A-2C74-094E-9909-F1C578F27ED0}"/>
                  </a:ext>
                </a:extLst>
              </p:cNvPr>
              <p:cNvSpPr txBox="1"/>
              <p:nvPr/>
            </p:nvSpPr>
            <p:spPr>
              <a:xfrm>
                <a:off x="10453335" y="3297383"/>
                <a:ext cx="680333" cy="338554"/>
              </a:xfrm>
              <a:prstGeom prst="rect">
                <a:avLst/>
              </a:prstGeom>
              <a:noFill/>
            </p:spPr>
            <p:txBody>
              <a:bodyPr wrap="square" rtlCol="0">
                <a:spAutoFit/>
              </a:bodyPr>
              <a:lstStyle/>
              <a:p>
                <a:r>
                  <a:rPr lang="en-US" sz="1600" dirty="0">
                    <a:ea typeface="Tahoma" charset="0"/>
                    <a:cs typeface="Tahoma" charset="0"/>
                  </a:rPr>
                  <a:t>Spam</a:t>
                </a:r>
              </a:p>
            </p:txBody>
          </p:sp>
        </p:grpSp>
      </p:grpSp>
      <p:pic>
        <p:nvPicPr>
          <p:cNvPr id="57" name="Graphic 56" descr="Handshake with solid fill">
            <a:extLst>
              <a:ext uri="{FF2B5EF4-FFF2-40B4-BE49-F238E27FC236}">
                <a16:creationId xmlns:a16="http://schemas.microsoft.com/office/drawing/2014/main" id="{CF7C462F-2103-1041-8A8E-19C3B45C777F}"/>
              </a:ext>
            </a:extLst>
          </p:cNvPr>
          <p:cNvPicPr>
            <a:picLocks noChangeAspect="1"/>
          </p:cNvPicPr>
          <p:nvPr/>
        </p:nvPicPr>
        <p:blipFill>
          <a:blip/>
          <a:stretch>
            <a:fillRect/>
          </a:stretch>
        </p:blipFill>
        <p:spPr>
          <a:xfrm>
            <a:off x="1150513" y="2150220"/>
            <a:ext cx="454451" cy="457478"/>
          </a:xfrm>
          <a:prstGeom prst="rect">
            <a:avLst/>
          </a:prstGeom>
        </p:spPr>
      </p:pic>
      <p:grpSp>
        <p:nvGrpSpPr>
          <p:cNvPr id="55" name="Group 54">
            <a:extLst>
              <a:ext uri="{FF2B5EF4-FFF2-40B4-BE49-F238E27FC236}">
                <a16:creationId xmlns:a16="http://schemas.microsoft.com/office/drawing/2014/main" id="{EACABBF5-47DA-8C4E-9396-C118CAD22D48}"/>
              </a:ext>
            </a:extLst>
          </p:cNvPr>
          <p:cNvGrpSpPr/>
          <p:nvPr/>
        </p:nvGrpSpPr>
        <p:grpSpPr>
          <a:xfrm>
            <a:off x="98684" y="6172835"/>
            <a:ext cx="548640" cy="548640"/>
            <a:chOff x="4671948" y="5378067"/>
            <a:chExt cx="878647" cy="925224"/>
          </a:xfrm>
        </p:grpSpPr>
        <p:grpSp>
          <p:nvGrpSpPr>
            <p:cNvPr id="58" name="Group 57">
              <a:extLst>
                <a:ext uri="{FF2B5EF4-FFF2-40B4-BE49-F238E27FC236}">
                  <a16:creationId xmlns:a16="http://schemas.microsoft.com/office/drawing/2014/main" id="{56097C21-E24B-FA4A-8FB4-BDD4ECB0DD1C}"/>
                </a:ext>
              </a:extLst>
            </p:cNvPr>
            <p:cNvGrpSpPr/>
            <p:nvPr/>
          </p:nvGrpSpPr>
          <p:grpSpPr>
            <a:xfrm>
              <a:off x="4671948" y="5378067"/>
              <a:ext cx="878647" cy="925224"/>
              <a:chOff x="2157151" y="158803"/>
              <a:chExt cx="878647" cy="925224"/>
            </a:xfrm>
          </p:grpSpPr>
          <p:sp>
            <p:nvSpPr>
              <p:cNvPr id="61" name="Oval 60">
                <a:extLst>
                  <a:ext uri="{FF2B5EF4-FFF2-40B4-BE49-F238E27FC236}">
                    <a16:creationId xmlns:a16="http://schemas.microsoft.com/office/drawing/2014/main" id="{1FB4D897-BAEB-5A4C-8DCA-A2AE3F88FFD3}"/>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62" name="Donut 61">
                <a:extLst>
                  <a:ext uri="{FF2B5EF4-FFF2-40B4-BE49-F238E27FC236}">
                    <a16:creationId xmlns:a16="http://schemas.microsoft.com/office/drawing/2014/main" id="{52DBE923-7981-1243-8E5D-24CD5CF2D203}"/>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pic>
          <p:nvPicPr>
            <p:cNvPr id="60" name="Picture 59" descr="Icon&#10;&#10;Description automatically generated">
              <a:extLst>
                <a:ext uri="{FF2B5EF4-FFF2-40B4-BE49-F238E27FC236}">
                  <a16:creationId xmlns:a16="http://schemas.microsoft.com/office/drawing/2014/main" id="{5DD1E5E3-AE77-FF4E-BADA-E74A55F7C715}"/>
                </a:ext>
              </a:extLst>
            </p:cNvPr>
            <p:cNvPicPr>
              <a:picLocks noChangeAspect="1"/>
            </p:cNvPicPr>
            <p:nvPr/>
          </p:nvPicPr>
          <p:blipFill>
            <a:blip/>
            <a:stretch>
              <a:fillRect/>
            </a:stretch>
          </p:blipFill>
          <p:spPr>
            <a:xfrm>
              <a:off x="4790940" y="5609846"/>
              <a:ext cx="626435" cy="522135"/>
            </a:xfrm>
            <a:prstGeom prst="rect">
              <a:avLst/>
            </a:prstGeom>
          </p:spPr>
        </p:pic>
      </p:grpSp>
    </p:spTree>
    <p:extLst>
      <p:ext uri="{BB962C8B-B14F-4D97-AF65-F5344CB8AC3E}">
        <p14:creationId xmlns:p14="http://schemas.microsoft.com/office/powerpoint/2010/main" val="183315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363DA5-587F-2F4A-A675-8BC1850C3537}"/>
              </a:ext>
            </a:extLst>
          </p:cNvPr>
          <p:cNvSpPr>
            <a:spLocks noGrp="1"/>
          </p:cNvSpPr>
          <p:nvPr>
            <p:ph type="body" sz="quarter" idx="10"/>
          </p:nvPr>
        </p:nvSpPr>
        <p:spPr/>
        <p:txBody>
          <a:bodyPr anchor="ctr"/>
          <a:lstStyle/>
          <a:p>
            <a:pPr marL="0" indent="0" algn="ctr">
              <a:buNone/>
            </a:pPr>
            <a:r>
              <a:rPr lang="en-US" sz="3599" dirty="0"/>
              <a:t>QUESTIONS ??</a:t>
            </a:r>
          </a:p>
          <a:p>
            <a:pPr marL="0" indent="0">
              <a:buNone/>
            </a:pPr>
            <a:endParaRPr lang="en-US" dirty="0"/>
          </a:p>
        </p:txBody>
      </p:sp>
      <p:sp>
        <p:nvSpPr>
          <p:cNvPr id="4" name="Text Placeholder 3">
            <a:extLst>
              <a:ext uri="{FF2B5EF4-FFF2-40B4-BE49-F238E27FC236}">
                <a16:creationId xmlns:a16="http://schemas.microsoft.com/office/drawing/2014/main" id="{D6159942-5A76-DF4F-B974-AEAB25C6B50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31585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CB3533-B1AD-6F40-A070-1A80874F45BB}"/>
              </a:ext>
            </a:extLst>
          </p:cNvPr>
          <p:cNvSpPr>
            <a:spLocks noGrp="1"/>
          </p:cNvSpPr>
          <p:nvPr>
            <p:ph sz="quarter" idx="12"/>
          </p:nvPr>
        </p:nvSpPr>
        <p:spPr>
          <a:xfrm>
            <a:off x="914162" y="2358247"/>
            <a:ext cx="10360501" cy="1070754"/>
          </a:xfrm>
        </p:spPr>
        <p:txBody>
          <a:bodyPr anchor="ctr">
            <a:normAutofit/>
          </a:bodyPr>
          <a:lstStyle/>
          <a:p>
            <a:pPr algn="ctr"/>
            <a:r>
              <a:rPr lang="en-US" sz="4399" dirty="0"/>
              <a:t>CAP – CSIRT Assistance Program</a:t>
            </a:r>
          </a:p>
        </p:txBody>
      </p:sp>
      <p:sp>
        <p:nvSpPr>
          <p:cNvPr id="5" name="Slide Number Placeholder 4">
            <a:extLst>
              <a:ext uri="{FF2B5EF4-FFF2-40B4-BE49-F238E27FC236}">
                <a16:creationId xmlns:a16="http://schemas.microsoft.com/office/drawing/2014/main" id="{E88B35B8-331F-9D45-8AA2-F86F16F2EA22}"/>
              </a:ext>
            </a:extLst>
          </p:cNvPr>
          <p:cNvSpPr>
            <a:spLocks noGrp="1"/>
          </p:cNvSpPr>
          <p:nvPr>
            <p:ph type="sldNum" sz="quarter" idx="4"/>
          </p:nvPr>
        </p:nvSpPr>
        <p:spPr/>
        <p:txBody>
          <a:bodyPr/>
          <a:lstStyle/>
          <a:p>
            <a:fld id="{ED025EC6-12F2-BD4E-AD65-43BFB58C3D8F}" type="slidenum">
              <a:rPr lang="en-US" smtClean="0"/>
              <a:pPr/>
              <a:t>61</a:t>
            </a:fld>
            <a:endParaRPr lang="en-US"/>
          </a:p>
        </p:txBody>
      </p:sp>
      <p:sp>
        <p:nvSpPr>
          <p:cNvPr id="6" name="Text Placeholder 5">
            <a:extLst>
              <a:ext uri="{FF2B5EF4-FFF2-40B4-BE49-F238E27FC236}">
                <a16:creationId xmlns:a16="http://schemas.microsoft.com/office/drawing/2014/main" id="{FBE3B1C1-1516-F24C-BF3A-05909F473F3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42290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C2DA-BED7-D54C-8DBC-0AEAA1306CEE}"/>
              </a:ext>
            </a:extLst>
          </p:cNvPr>
          <p:cNvSpPr>
            <a:spLocks noGrp="1"/>
          </p:cNvSpPr>
          <p:nvPr>
            <p:ph type="title"/>
          </p:nvPr>
        </p:nvSpPr>
        <p:spPr>
          <a:xfrm>
            <a:off x="1748335" y="47498"/>
            <a:ext cx="8034788" cy="836187"/>
          </a:xfrm>
        </p:spPr>
        <p:txBody>
          <a:bodyPr/>
          <a:lstStyle/>
          <a:p>
            <a:r>
              <a:rPr lang="en-US" sz="3199" spc="300" dirty="0">
                <a:latin typeface="Constantia" panose="02030602050306030303" pitchFamily="18" charset="0"/>
              </a:rPr>
              <a:t>CAP Module Overview</a:t>
            </a:r>
          </a:p>
        </p:txBody>
      </p:sp>
      <p:sp>
        <p:nvSpPr>
          <p:cNvPr id="3" name="Text Placeholder 2">
            <a:extLst>
              <a:ext uri="{FF2B5EF4-FFF2-40B4-BE49-F238E27FC236}">
                <a16:creationId xmlns:a16="http://schemas.microsoft.com/office/drawing/2014/main" id="{6F3E4A67-D1C6-324C-98DA-078A0F478F76}"/>
              </a:ext>
            </a:extLst>
          </p:cNvPr>
          <p:cNvSpPr>
            <a:spLocks noGrp="1"/>
          </p:cNvSpPr>
          <p:nvPr>
            <p:ph type="body" sz="quarter" idx="10"/>
          </p:nvPr>
        </p:nvSpPr>
        <p:spPr>
          <a:xfrm>
            <a:off x="914162" y="1549047"/>
            <a:ext cx="10360501" cy="3467016"/>
          </a:xfrm>
        </p:spPr>
        <p:txBody>
          <a:bodyPr/>
          <a:lstStyle/>
          <a:p>
            <a:r>
              <a:rPr lang="en-US" sz="2399" dirty="0"/>
              <a:t>What is the CAP (CSIRT Assistance Program) Service?</a:t>
            </a:r>
          </a:p>
          <a:p>
            <a:r>
              <a:rPr lang="en-US" sz="2399" dirty="0"/>
              <a:t>What problem(s) are we helping to solve ?</a:t>
            </a:r>
          </a:p>
          <a:p>
            <a:r>
              <a:rPr lang="en-US" sz="2399" dirty="0"/>
              <a:t>Requirements to signup for the CAP Service.</a:t>
            </a:r>
          </a:p>
          <a:p>
            <a:r>
              <a:rPr lang="en-US" sz="2399" dirty="0"/>
              <a:t>How to signup for the CAP Service.</a:t>
            </a:r>
          </a:p>
          <a:p>
            <a:r>
              <a:rPr lang="en-US" sz="2399" dirty="0"/>
              <a:t>How to implement CAP Service on your network.</a:t>
            </a:r>
          </a:p>
          <a:p>
            <a:r>
              <a:rPr lang="en-US" sz="2399" dirty="0"/>
              <a:t>Questions ?</a:t>
            </a:r>
          </a:p>
          <a:p>
            <a:endParaRPr lang="en-US" sz="2399" dirty="0"/>
          </a:p>
          <a:p>
            <a:endParaRPr lang="en-US" dirty="0"/>
          </a:p>
        </p:txBody>
      </p:sp>
      <p:sp>
        <p:nvSpPr>
          <p:cNvPr id="4" name="Slide Number Placeholder 3">
            <a:extLst>
              <a:ext uri="{FF2B5EF4-FFF2-40B4-BE49-F238E27FC236}">
                <a16:creationId xmlns:a16="http://schemas.microsoft.com/office/drawing/2014/main" id="{6FF528BA-9D0B-7D4D-AE60-8C7EAEE81640}"/>
              </a:ext>
            </a:extLst>
          </p:cNvPr>
          <p:cNvSpPr>
            <a:spLocks noGrp="1"/>
          </p:cNvSpPr>
          <p:nvPr>
            <p:ph type="sldNum" sz="quarter" idx="4"/>
          </p:nvPr>
        </p:nvSpPr>
        <p:spPr/>
        <p:txBody>
          <a:bodyPr/>
          <a:lstStyle/>
          <a:p>
            <a:fld id="{ED025EC6-12F2-BD4E-AD65-43BFB58C3D8F}" type="slidenum">
              <a:rPr lang="en-US" smtClean="0"/>
              <a:pPr/>
              <a:t>62</a:t>
            </a:fld>
            <a:endParaRPr lang="en-US"/>
          </a:p>
        </p:txBody>
      </p:sp>
      <p:sp>
        <p:nvSpPr>
          <p:cNvPr id="6" name="Rectangle 5">
            <a:extLst>
              <a:ext uri="{FF2B5EF4-FFF2-40B4-BE49-F238E27FC236}">
                <a16:creationId xmlns:a16="http://schemas.microsoft.com/office/drawing/2014/main" id="{9AC39CCE-C1BC-5242-89BE-5249391150F6}"/>
              </a:ext>
            </a:extLst>
          </p:cNvPr>
          <p:cNvSpPr/>
          <p:nvPr/>
        </p:nvSpPr>
        <p:spPr>
          <a:xfrm rot="5400000">
            <a:off x="5718587" y="-3210424"/>
            <a:ext cx="45707" cy="7900531"/>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latin typeface="Tahoma" charset="0"/>
              <a:ea typeface="Tahoma" charset="0"/>
              <a:cs typeface="Tahoma" charset="0"/>
            </a:endParaRPr>
          </a:p>
        </p:txBody>
      </p:sp>
      <p:grpSp>
        <p:nvGrpSpPr>
          <p:cNvPr id="11" name="Group 10">
            <a:extLst>
              <a:ext uri="{FF2B5EF4-FFF2-40B4-BE49-F238E27FC236}">
                <a16:creationId xmlns:a16="http://schemas.microsoft.com/office/drawing/2014/main" id="{45C7BAAE-3631-B94A-B341-D616FD04950F}"/>
              </a:ext>
            </a:extLst>
          </p:cNvPr>
          <p:cNvGrpSpPr/>
          <p:nvPr/>
        </p:nvGrpSpPr>
        <p:grpSpPr>
          <a:xfrm>
            <a:off x="131641" y="6186316"/>
            <a:ext cx="517101" cy="514553"/>
            <a:chOff x="407455" y="193962"/>
            <a:chExt cx="878647" cy="925224"/>
          </a:xfrm>
        </p:grpSpPr>
        <p:grpSp>
          <p:nvGrpSpPr>
            <p:cNvPr id="12" name="Group 11">
              <a:extLst>
                <a:ext uri="{FF2B5EF4-FFF2-40B4-BE49-F238E27FC236}">
                  <a16:creationId xmlns:a16="http://schemas.microsoft.com/office/drawing/2014/main" id="{80AA2960-72F7-B34B-97F7-366648421D5D}"/>
                </a:ext>
              </a:extLst>
            </p:cNvPr>
            <p:cNvGrpSpPr/>
            <p:nvPr/>
          </p:nvGrpSpPr>
          <p:grpSpPr>
            <a:xfrm>
              <a:off x="407455" y="193962"/>
              <a:ext cx="878647" cy="925224"/>
              <a:chOff x="2157151" y="158803"/>
              <a:chExt cx="878647" cy="925224"/>
            </a:xfrm>
          </p:grpSpPr>
          <p:sp>
            <p:nvSpPr>
              <p:cNvPr id="14" name="Oval 13">
                <a:extLst>
                  <a:ext uri="{FF2B5EF4-FFF2-40B4-BE49-F238E27FC236}">
                    <a16:creationId xmlns:a16="http://schemas.microsoft.com/office/drawing/2014/main" id="{28CECAD7-93A6-E646-862A-037A7350D853}"/>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latin typeface="Tahoma" charset="0"/>
                  <a:ea typeface="Tahoma" charset="0"/>
                  <a:cs typeface="Tahoma" charset="0"/>
                </a:endParaRPr>
              </a:p>
            </p:txBody>
          </p:sp>
          <p:sp>
            <p:nvSpPr>
              <p:cNvPr id="15" name="Donut 14">
                <a:extLst>
                  <a:ext uri="{FF2B5EF4-FFF2-40B4-BE49-F238E27FC236}">
                    <a16:creationId xmlns:a16="http://schemas.microsoft.com/office/drawing/2014/main" id="{6754E8EF-D4C1-C744-983F-BA42CE88B35B}"/>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999">
                  <a:solidFill>
                    <a:schemeClr val="tx1"/>
                  </a:solidFill>
                  <a:latin typeface="Tahoma" charset="0"/>
                  <a:ea typeface="Tahoma" charset="0"/>
                  <a:cs typeface="Tahoma" charset="0"/>
                </a:endParaRPr>
              </a:p>
            </p:txBody>
          </p:sp>
        </p:grpSp>
        <p:pic>
          <p:nvPicPr>
            <p:cNvPr id="13" name="Graphic 12" descr="Classroom outline">
              <a:extLst>
                <a:ext uri="{FF2B5EF4-FFF2-40B4-BE49-F238E27FC236}">
                  <a16:creationId xmlns:a16="http://schemas.microsoft.com/office/drawing/2014/main" id="{780AD1BB-2B07-9348-B05F-4A47BA831BAC}"/>
                </a:ext>
              </a:extLst>
            </p:cNvPr>
            <p:cNvPicPr>
              <a:picLocks noChangeAspect="1"/>
            </p:cNvPicPr>
            <p:nvPr/>
          </p:nvPicPr>
          <p:blipFill>
            <a:blip/>
            <a:stretch>
              <a:fillRect/>
            </a:stretch>
          </p:blipFill>
          <p:spPr>
            <a:xfrm>
              <a:off x="545696" y="361094"/>
              <a:ext cx="584364" cy="584364"/>
            </a:xfrm>
            <a:prstGeom prst="rect">
              <a:avLst/>
            </a:prstGeom>
          </p:spPr>
        </p:pic>
      </p:grpSp>
    </p:spTree>
    <p:extLst>
      <p:ext uri="{BB962C8B-B14F-4D97-AF65-F5344CB8AC3E}">
        <p14:creationId xmlns:p14="http://schemas.microsoft.com/office/powerpoint/2010/main" val="3941940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D8DA-2835-5849-8787-A2C53402EAF5}"/>
              </a:ext>
            </a:extLst>
          </p:cNvPr>
          <p:cNvSpPr>
            <a:spLocks noGrp="1"/>
          </p:cNvSpPr>
          <p:nvPr>
            <p:ph type="title"/>
          </p:nvPr>
        </p:nvSpPr>
        <p:spPr/>
        <p:txBody>
          <a:bodyPr/>
          <a:lstStyle/>
          <a:p>
            <a:r>
              <a:rPr lang="en-US" dirty="0"/>
              <a:t>What is the CAP Service?</a:t>
            </a:r>
          </a:p>
        </p:txBody>
      </p:sp>
      <p:sp>
        <p:nvSpPr>
          <p:cNvPr id="3" name="Text Placeholder 2">
            <a:extLst>
              <a:ext uri="{FF2B5EF4-FFF2-40B4-BE49-F238E27FC236}">
                <a16:creationId xmlns:a16="http://schemas.microsoft.com/office/drawing/2014/main" id="{C07D2FC2-8E71-2B4E-9448-18ED16FB3765}"/>
              </a:ext>
            </a:extLst>
          </p:cNvPr>
          <p:cNvSpPr>
            <a:spLocks noGrp="1"/>
          </p:cNvSpPr>
          <p:nvPr>
            <p:ph type="body" sz="quarter" idx="10"/>
          </p:nvPr>
        </p:nvSpPr>
        <p:spPr/>
        <p:txBody>
          <a:bodyPr/>
          <a:lstStyle/>
          <a:p>
            <a:r>
              <a:rPr lang="en-US" dirty="0"/>
              <a:t>CAP = CSIRT Assistance Program</a:t>
            </a:r>
          </a:p>
          <a:p>
            <a:pPr lvl="1"/>
            <a:r>
              <a:rPr lang="en-US" dirty="0"/>
              <a:t>CSIRT = Computer Security Incident Response Team</a:t>
            </a:r>
          </a:p>
          <a:p>
            <a:pPr marL="457063" lvl="1" indent="0">
              <a:buNone/>
            </a:pPr>
            <a:endParaRPr lang="en-US" dirty="0"/>
          </a:p>
          <a:p>
            <a:r>
              <a:rPr lang="en-US" dirty="0"/>
              <a:t>A dedicated support program for non-commercial regional and national CSIRT organizations</a:t>
            </a:r>
          </a:p>
          <a:p>
            <a:r>
              <a:rPr lang="en-US" dirty="0"/>
              <a:t>Free Threat Intel for your region / area of influence</a:t>
            </a:r>
          </a:p>
          <a:p>
            <a:r>
              <a:rPr lang="en-US" dirty="0"/>
              <a:t>More information: </a:t>
            </a:r>
          </a:p>
          <a:p>
            <a:pPr marL="457063" lvl="1" indent="0">
              <a:buNone/>
            </a:pPr>
            <a:r>
              <a:rPr lang="en-US" dirty="0">
                <a:hlinkClick r:id="rId2"/>
              </a:rPr>
              <a:t>https://www.team-cymru.com/csirt-ap</a:t>
            </a:r>
            <a:endParaRPr lang="en-US" dirty="0"/>
          </a:p>
          <a:p>
            <a:pPr marL="457063" lvl="1" indent="0">
              <a:buNone/>
            </a:pPr>
            <a:endParaRPr lang="en-US" dirty="0"/>
          </a:p>
          <a:p>
            <a:endParaRPr lang="en-US" dirty="0"/>
          </a:p>
        </p:txBody>
      </p:sp>
      <p:sp>
        <p:nvSpPr>
          <p:cNvPr id="4" name="Text Placeholder 3">
            <a:extLst>
              <a:ext uri="{FF2B5EF4-FFF2-40B4-BE49-F238E27FC236}">
                <a16:creationId xmlns:a16="http://schemas.microsoft.com/office/drawing/2014/main" id="{A606C0DF-FE21-9A48-ACA5-607FC9BFD2D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64020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C0DF-826D-6447-B27C-B4787E51123A}"/>
              </a:ext>
            </a:extLst>
          </p:cNvPr>
          <p:cNvSpPr>
            <a:spLocks noGrp="1"/>
          </p:cNvSpPr>
          <p:nvPr>
            <p:ph type="title"/>
          </p:nvPr>
        </p:nvSpPr>
        <p:spPr/>
        <p:txBody>
          <a:bodyPr/>
          <a:lstStyle/>
          <a:p>
            <a:r>
              <a:rPr lang="en-US" dirty="0"/>
              <a:t>What problem are we helping to solve?</a:t>
            </a:r>
          </a:p>
        </p:txBody>
      </p:sp>
      <p:sp>
        <p:nvSpPr>
          <p:cNvPr id="3" name="Text Placeholder 2">
            <a:extLst>
              <a:ext uri="{FF2B5EF4-FFF2-40B4-BE49-F238E27FC236}">
                <a16:creationId xmlns:a16="http://schemas.microsoft.com/office/drawing/2014/main" id="{04204C76-717F-FC47-BD17-52C32A5343A2}"/>
              </a:ext>
            </a:extLst>
          </p:cNvPr>
          <p:cNvSpPr>
            <a:spLocks noGrp="1"/>
          </p:cNvSpPr>
          <p:nvPr>
            <p:ph type="body" sz="quarter" idx="10"/>
          </p:nvPr>
        </p:nvSpPr>
        <p:spPr/>
        <p:txBody>
          <a:bodyPr/>
          <a:lstStyle/>
          <a:p>
            <a:r>
              <a:rPr lang="en-US" dirty="0"/>
              <a:t>Better visibility into global threat data that impacts your local region.</a:t>
            </a:r>
          </a:p>
          <a:p>
            <a:r>
              <a:rPr lang="en-US" dirty="0"/>
              <a:t>Leveraging the Team Cymru world-class global threat visibility by sharing detailed information about threats to your community and region.</a:t>
            </a:r>
          </a:p>
          <a:p>
            <a:r>
              <a:rPr lang="en-US" dirty="0"/>
              <a:t>CSIRT’s don’t always have the visibility to see what is happening elsewhere on the globe and how it impacts their local region.</a:t>
            </a:r>
          </a:p>
        </p:txBody>
      </p:sp>
      <p:sp>
        <p:nvSpPr>
          <p:cNvPr id="4" name="Text Placeholder 3">
            <a:extLst>
              <a:ext uri="{FF2B5EF4-FFF2-40B4-BE49-F238E27FC236}">
                <a16:creationId xmlns:a16="http://schemas.microsoft.com/office/drawing/2014/main" id="{BA6415FD-3A08-C04D-92A2-C19281AA090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551236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CDD0-CCA3-3B42-B7C4-FC120BE49690}"/>
              </a:ext>
            </a:extLst>
          </p:cNvPr>
          <p:cNvSpPr>
            <a:spLocks noGrp="1"/>
          </p:cNvSpPr>
          <p:nvPr>
            <p:ph type="title"/>
          </p:nvPr>
        </p:nvSpPr>
        <p:spPr/>
        <p:txBody>
          <a:bodyPr/>
          <a:lstStyle/>
          <a:p>
            <a:r>
              <a:rPr lang="en-US" dirty="0"/>
              <a:t>Requirements to signup for CAP</a:t>
            </a:r>
          </a:p>
        </p:txBody>
      </p:sp>
      <p:sp>
        <p:nvSpPr>
          <p:cNvPr id="3" name="Text Placeholder 2">
            <a:extLst>
              <a:ext uri="{FF2B5EF4-FFF2-40B4-BE49-F238E27FC236}">
                <a16:creationId xmlns:a16="http://schemas.microsoft.com/office/drawing/2014/main" id="{53100B22-A7AC-2445-9C5A-384A1D6C28F0}"/>
              </a:ext>
            </a:extLst>
          </p:cNvPr>
          <p:cNvSpPr>
            <a:spLocks noGrp="1"/>
          </p:cNvSpPr>
          <p:nvPr>
            <p:ph type="body" sz="quarter" idx="10"/>
          </p:nvPr>
        </p:nvSpPr>
        <p:spPr/>
        <p:txBody>
          <a:bodyPr/>
          <a:lstStyle/>
          <a:p>
            <a:r>
              <a:rPr lang="en-US" dirty="0"/>
              <a:t>Must be a recognized non-commercial CSIRT</a:t>
            </a:r>
          </a:p>
          <a:p>
            <a:r>
              <a:rPr lang="en-US" dirty="0"/>
              <a:t>Must be a regional or national level entity</a:t>
            </a:r>
          </a:p>
          <a:p>
            <a:r>
              <a:rPr lang="en-US" dirty="0"/>
              <a:t>Must be vetted by our internal team</a:t>
            </a:r>
          </a:p>
          <a:p>
            <a:r>
              <a:rPr lang="en-US" dirty="0"/>
              <a:t>Must sign a short MOU (Memorandum of Understanding)</a:t>
            </a:r>
          </a:p>
          <a:p>
            <a:r>
              <a:rPr lang="en-US" dirty="0"/>
              <a:t>Strongly recommend that you have reviewed and follow RFC2350. </a:t>
            </a:r>
            <a:r>
              <a:rPr lang="en-US" dirty="0">
                <a:hlinkClick r:id="rId2"/>
              </a:rPr>
              <a:t>https://www.rfc-editor.org/rfc/rfc2350</a:t>
            </a:r>
            <a:endParaRPr lang="en-US" dirty="0"/>
          </a:p>
          <a:p>
            <a:endParaRPr lang="en-US" dirty="0"/>
          </a:p>
        </p:txBody>
      </p:sp>
      <p:sp>
        <p:nvSpPr>
          <p:cNvPr id="4" name="Text Placeholder 3">
            <a:extLst>
              <a:ext uri="{FF2B5EF4-FFF2-40B4-BE49-F238E27FC236}">
                <a16:creationId xmlns:a16="http://schemas.microsoft.com/office/drawing/2014/main" id="{0FD0BF32-8FDD-D342-B673-A2D08513AAD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83060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36CD-D07E-E948-ACD0-E9740F8DE3BF}"/>
              </a:ext>
            </a:extLst>
          </p:cNvPr>
          <p:cNvSpPr>
            <a:spLocks noGrp="1"/>
          </p:cNvSpPr>
          <p:nvPr>
            <p:ph type="title"/>
          </p:nvPr>
        </p:nvSpPr>
        <p:spPr/>
        <p:txBody>
          <a:bodyPr/>
          <a:lstStyle/>
          <a:p>
            <a:r>
              <a:rPr lang="en-US" dirty="0"/>
              <a:t>How to signup for CAP</a:t>
            </a:r>
          </a:p>
        </p:txBody>
      </p:sp>
      <p:sp>
        <p:nvSpPr>
          <p:cNvPr id="3" name="Text Placeholder 2">
            <a:extLst>
              <a:ext uri="{FF2B5EF4-FFF2-40B4-BE49-F238E27FC236}">
                <a16:creationId xmlns:a16="http://schemas.microsoft.com/office/drawing/2014/main" id="{BECB5278-FAF4-6C4A-B256-363C34A60C6D}"/>
              </a:ext>
            </a:extLst>
          </p:cNvPr>
          <p:cNvSpPr>
            <a:spLocks noGrp="1"/>
          </p:cNvSpPr>
          <p:nvPr>
            <p:ph type="body" sz="quarter" idx="10"/>
          </p:nvPr>
        </p:nvSpPr>
        <p:spPr/>
        <p:txBody>
          <a:bodyPr/>
          <a:lstStyle/>
          <a:p>
            <a:r>
              <a:rPr lang="en-US" dirty="0"/>
              <a:t>Signing up for CAP is a straightforward and easy process</a:t>
            </a:r>
          </a:p>
          <a:p>
            <a:r>
              <a:rPr lang="en-US" dirty="0" err="1"/>
              <a:t>Goto</a:t>
            </a:r>
            <a:r>
              <a:rPr lang="en-US" dirty="0"/>
              <a:t> </a:t>
            </a:r>
            <a:r>
              <a:rPr lang="en-US" dirty="0">
                <a:hlinkClick r:id="rId2"/>
              </a:rPr>
              <a:t>https://www.team-cymru.com/csirt-ap</a:t>
            </a:r>
            <a:endParaRPr lang="en-US" dirty="0"/>
          </a:p>
          <a:p>
            <a:r>
              <a:rPr lang="en-US" dirty="0"/>
              <a:t>Complete the form on the web page.</a:t>
            </a:r>
          </a:p>
          <a:p>
            <a:r>
              <a:rPr lang="en-US" dirty="0"/>
              <a:t>Be prepared to answer some additional questions from our team as we process your request.  Please make sure emails don’t land in your spam folder!</a:t>
            </a:r>
          </a:p>
          <a:p>
            <a:endParaRPr lang="en-US" dirty="0"/>
          </a:p>
        </p:txBody>
      </p:sp>
      <p:sp>
        <p:nvSpPr>
          <p:cNvPr id="4" name="Text Placeholder 3">
            <a:extLst>
              <a:ext uri="{FF2B5EF4-FFF2-40B4-BE49-F238E27FC236}">
                <a16:creationId xmlns:a16="http://schemas.microsoft.com/office/drawing/2014/main" id="{03B21A36-0359-AA49-B57F-01BECEAF5B0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1552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A9CE58-739F-CF4A-B103-9F79B7C94379}"/>
              </a:ext>
            </a:extLst>
          </p:cNvPr>
          <p:cNvSpPr>
            <a:spLocks noGrp="1"/>
          </p:cNvSpPr>
          <p:nvPr>
            <p:ph type="body" sz="quarter" idx="11"/>
          </p:nvPr>
        </p:nvSpPr>
        <p:spPr/>
        <p:txBody>
          <a:bodyPr/>
          <a:lstStyle/>
          <a:p>
            <a:endParaRPr lang="en-US"/>
          </a:p>
        </p:txBody>
      </p:sp>
      <p:pic>
        <p:nvPicPr>
          <p:cNvPr id="7" name="Picture 6" descr="Table&#10;&#10;Description automatically generated">
            <a:extLst>
              <a:ext uri="{FF2B5EF4-FFF2-40B4-BE49-F238E27FC236}">
                <a16:creationId xmlns:a16="http://schemas.microsoft.com/office/drawing/2014/main" id="{2E3B72BF-CA05-6D40-8A4B-817D310CA197}"/>
              </a:ext>
            </a:extLst>
          </p:cNvPr>
          <p:cNvPicPr>
            <a:picLocks noChangeAspect="1"/>
          </p:cNvPicPr>
          <p:nvPr/>
        </p:nvPicPr>
        <p:blipFill>
          <a:blip r:embed="rId2"/>
          <a:stretch>
            <a:fillRect/>
          </a:stretch>
        </p:blipFill>
        <p:spPr>
          <a:xfrm>
            <a:off x="2513944" y="106525"/>
            <a:ext cx="6437280" cy="6502194"/>
          </a:xfrm>
          <a:prstGeom prst="rect">
            <a:avLst/>
          </a:prstGeom>
        </p:spPr>
      </p:pic>
    </p:spTree>
    <p:extLst>
      <p:ext uri="{BB962C8B-B14F-4D97-AF65-F5344CB8AC3E}">
        <p14:creationId xmlns:p14="http://schemas.microsoft.com/office/powerpoint/2010/main" val="200818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A9BA-3A86-9C45-B646-F3427F3FBC90}"/>
              </a:ext>
            </a:extLst>
          </p:cNvPr>
          <p:cNvSpPr>
            <a:spLocks noGrp="1"/>
          </p:cNvSpPr>
          <p:nvPr>
            <p:ph type="title"/>
          </p:nvPr>
        </p:nvSpPr>
        <p:spPr/>
        <p:txBody>
          <a:bodyPr/>
          <a:lstStyle/>
          <a:p>
            <a:r>
              <a:rPr lang="en-US" dirty="0"/>
              <a:t>How to implement CAP services</a:t>
            </a:r>
          </a:p>
        </p:txBody>
      </p:sp>
      <p:sp>
        <p:nvSpPr>
          <p:cNvPr id="3" name="Text Placeholder 2">
            <a:extLst>
              <a:ext uri="{FF2B5EF4-FFF2-40B4-BE49-F238E27FC236}">
                <a16:creationId xmlns:a16="http://schemas.microsoft.com/office/drawing/2014/main" id="{AAF232F8-0480-D448-84F2-D27B6E97634B}"/>
              </a:ext>
            </a:extLst>
          </p:cNvPr>
          <p:cNvSpPr>
            <a:spLocks noGrp="1"/>
          </p:cNvSpPr>
          <p:nvPr>
            <p:ph type="body" sz="quarter" idx="10"/>
          </p:nvPr>
        </p:nvSpPr>
        <p:spPr/>
        <p:txBody>
          <a:bodyPr/>
          <a:lstStyle/>
          <a:p>
            <a:r>
              <a:rPr lang="en-US" dirty="0"/>
              <a:t>Once you are approved, we recommend that you attend and receive training on our tools.</a:t>
            </a:r>
          </a:p>
          <a:p>
            <a:r>
              <a:rPr lang="en-US" dirty="0"/>
              <a:t>Develop a process and workflow that integrates the threat data we supply into your existing workflows</a:t>
            </a:r>
          </a:p>
          <a:p>
            <a:r>
              <a:rPr lang="en-US" dirty="0"/>
              <a:t>Take needed steps to help notify / protect those that are being impacted based on the threat intel provided via the program.</a:t>
            </a:r>
          </a:p>
          <a:p>
            <a:r>
              <a:rPr lang="en-US" dirty="0"/>
              <a:t>Share data back with Team Cymru so we can leverage it to help other CSIRT’s around the globe.</a:t>
            </a:r>
          </a:p>
        </p:txBody>
      </p:sp>
      <p:sp>
        <p:nvSpPr>
          <p:cNvPr id="4" name="Text Placeholder 3">
            <a:extLst>
              <a:ext uri="{FF2B5EF4-FFF2-40B4-BE49-F238E27FC236}">
                <a16:creationId xmlns:a16="http://schemas.microsoft.com/office/drawing/2014/main" id="{85A9CE58-739F-CF4A-B103-9F79B7C9437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16665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F232F8-0480-D448-84F2-D27B6E97634B}"/>
              </a:ext>
            </a:extLst>
          </p:cNvPr>
          <p:cNvSpPr>
            <a:spLocks noGrp="1"/>
          </p:cNvSpPr>
          <p:nvPr>
            <p:ph type="body" sz="quarter" idx="10"/>
          </p:nvPr>
        </p:nvSpPr>
        <p:spPr>
          <a:xfrm>
            <a:off x="912813" y="1600678"/>
            <a:ext cx="10363200" cy="4079446"/>
          </a:xfrm>
        </p:spPr>
        <p:txBody>
          <a:bodyPr anchor="ctr"/>
          <a:lstStyle/>
          <a:p>
            <a:pPr marL="0" indent="0" algn="ctr">
              <a:buNone/>
            </a:pPr>
            <a:r>
              <a:rPr lang="en-US" dirty="0"/>
              <a:t>QUESTIONS ?</a:t>
            </a:r>
          </a:p>
        </p:txBody>
      </p:sp>
      <p:sp>
        <p:nvSpPr>
          <p:cNvPr id="4" name="Text Placeholder 3">
            <a:extLst>
              <a:ext uri="{FF2B5EF4-FFF2-40B4-BE49-F238E27FC236}">
                <a16:creationId xmlns:a16="http://schemas.microsoft.com/office/drawing/2014/main" id="{85A9CE58-739F-CF4A-B103-9F79B7C9437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591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B9A0E-82A0-8641-83A4-452DF97D77A3}"/>
              </a:ext>
            </a:extLst>
          </p:cNvPr>
          <p:cNvSpPr>
            <a:spLocks noGrp="1"/>
          </p:cNvSpPr>
          <p:nvPr>
            <p:ph type="sldNum" sz="quarter" idx="4"/>
          </p:nvPr>
        </p:nvSpPr>
        <p:spPr/>
        <p:txBody>
          <a:bodyPr/>
          <a:lstStyle/>
          <a:p>
            <a:fld id="{ED025EC6-12F2-BD4E-AD65-43BFB58C3D8F}" type="slidenum">
              <a:rPr lang="en-US" smtClean="0"/>
              <a:pPr/>
              <a:t>7</a:t>
            </a:fld>
            <a:endParaRPr lang="en-US"/>
          </a:p>
        </p:txBody>
      </p:sp>
      <p:grpSp>
        <p:nvGrpSpPr>
          <p:cNvPr id="6" name="Group 5">
            <a:extLst>
              <a:ext uri="{FF2B5EF4-FFF2-40B4-BE49-F238E27FC236}">
                <a16:creationId xmlns:a16="http://schemas.microsoft.com/office/drawing/2014/main" id="{5DFD6B43-BD90-6441-86FA-4D570786EFFB}"/>
              </a:ext>
            </a:extLst>
          </p:cNvPr>
          <p:cNvGrpSpPr/>
          <p:nvPr/>
        </p:nvGrpSpPr>
        <p:grpSpPr>
          <a:xfrm>
            <a:off x="920174" y="222491"/>
            <a:ext cx="3016426" cy="923330"/>
            <a:chOff x="829054" y="161630"/>
            <a:chExt cx="3016426" cy="923330"/>
          </a:xfrm>
        </p:grpSpPr>
        <p:sp>
          <p:nvSpPr>
            <p:cNvPr id="79" name="TextBox 78">
              <a:extLst>
                <a:ext uri="{FF2B5EF4-FFF2-40B4-BE49-F238E27FC236}">
                  <a16:creationId xmlns:a16="http://schemas.microsoft.com/office/drawing/2014/main" id="{009FBA2D-0B24-4347-851C-6A22D617C333}"/>
                </a:ext>
              </a:extLst>
            </p:cNvPr>
            <p:cNvSpPr txBox="1"/>
            <p:nvPr/>
          </p:nvSpPr>
          <p:spPr>
            <a:xfrm>
              <a:off x="829054" y="161630"/>
              <a:ext cx="3016426" cy="923330"/>
            </a:xfrm>
            <a:prstGeom prst="rect">
              <a:avLst/>
            </a:prstGeom>
            <a:noFill/>
          </p:spPr>
          <p:txBody>
            <a:bodyPr wrap="square" rtlCol="0">
              <a:spAutoFit/>
            </a:bodyPr>
            <a:lstStyle/>
            <a:p>
              <a:r>
                <a:rPr lang="en-US" sz="5400" dirty="0"/>
                <a:t>Outreach</a:t>
              </a:r>
            </a:p>
          </p:txBody>
        </p:sp>
        <p:sp>
          <p:nvSpPr>
            <p:cNvPr id="80" name="Rectangle 79">
              <a:extLst>
                <a:ext uri="{FF2B5EF4-FFF2-40B4-BE49-F238E27FC236}">
                  <a16:creationId xmlns:a16="http://schemas.microsoft.com/office/drawing/2014/main" id="{4A2B6BB6-403F-EE4C-B3D9-5471BF6397FE}"/>
                </a:ext>
              </a:extLst>
            </p:cNvPr>
            <p:cNvSpPr/>
            <p:nvPr/>
          </p:nvSpPr>
          <p:spPr>
            <a:xfrm rot="5400000" flipH="1">
              <a:off x="2309110" y="-485566"/>
              <a:ext cx="48831" cy="2852982"/>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grpSp>
      <p:grpSp>
        <p:nvGrpSpPr>
          <p:cNvPr id="47" name="Group 46">
            <a:extLst>
              <a:ext uri="{FF2B5EF4-FFF2-40B4-BE49-F238E27FC236}">
                <a16:creationId xmlns:a16="http://schemas.microsoft.com/office/drawing/2014/main" id="{6B4B77C4-E059-0C4E-8C8E-30422CBE357F}"/>
              </a:ext>
            </a:extLst>
          </p:cNvPr>
          <p:cNvGrpSpPr/>
          <p:nvPr/>
        </p:nvGrpSpPr>
        <p:grpSpPr>
          <a:xfrm>
            <a:off x="1739544" y="2446239"/>
            <a:ext cx="1336370" cy="1421832"/>
            <a:chOff x="5054210" y="2211897"/>
            <a:chExt cx="2286000" cy="2416096"/>
          </a:xfrm>
        </p:grpSpPr>
        <p:grpSp>
          <p:nvGrpSpPr>
            <p:cNvPr id="19" name="Group 18">
              <a:extLst>
                <a:ext uri="{FF2B5EF4-FFF2-40B4-BE49-F238E27FC236}">
                  <a16:creationId xmlns:a16="http://schemas.microsoft.com/office/drawing/2014/main" id="{D98B1F33-53BE-874D-9C6E-C4DFE2625E0B}"/>
                </a:ext>
              </a:extLst>
            </p:cNvPr>
            <p:cNvGrpSpPr/>
            <p:nvPr/>
          </p:nvGrpSpPr>
          <p:grpSpPr>
            <a:xfrm>
              <a:off x="5532418" y="2706045"/>
              <a:ext cx="1329584" cy="1357439"/>
              <a:chOff x="5364111" y="2049739"/>
              <a:chExt cx="914399" cy="914400"/>
            </a:xfrm>
          </p:grpSpPr>
          <p:sp>
            <p:nvSpPr>
              <p:cNvPr id="18" name="Oval 17">
                <a:extLst>
                  <a:ext uri="{FF2B5EF4-FFF2-40B4-BE49-F238E27FC236}">
                    <a16:creationId xmlns:a16="http://schemas.microsoft.com/office/drawing/2014/main" id="{A1F4DBBE-3AF9-0448-BE93-784BABC95219}"/>
                  </a:ext>
                </a:extLst>
              </p:cNvPr>
              <p:cNvSpPr/>
              <p:nvPr/>
            </p:nvSpPr>
            <p:spPr>
              <a:xfrm>
                <a:off x="5364111" y="2049739"/>
                <a:ext cx="914399" cy="914400"/>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pic>
            <p:nvPicPr>
              <p:cNvPr id="17" name="Picture 16" descr="Icon&#10;&#10;Description automatically generated">
                <a:extLst>
                  <a:ext uri="{FF2B5EF4-FFF2-40B4-BE49-F238E27FC236}">
                    <a16:creationId xmlns:a16="http://schemas.microsoft.com/office/drawing/2014/main" id="{C4C8296E-F6C2-E845-91F3-4CE04629CB88}"/>
                  </a:ext>
                </a:extLst>
              </p:cNvPr>
              <p:cNvPicPr>
                <a:picLocks noChangeAspect="1"/>
              </p:cNvPicPr>
              <p:nvPr/>
            </p:nvPicPr>
            <p:blipFill>
              <a:blip/>
              <a:stretch>
                <a:fillRect/>
              </a:stretch>
            </p:blipFill>
            <p:spPr>
              <a:xfrm>
                <a:off x="5508093" y="2272260"/>
                <a:ext cx="626435" cy="522135"/>
              </a:xfrm>
              <a:prstGeom prst="rect">
                <a:avLst/>
              </a:prstGeom>
            </p:spPr>
          </p:pic>
        </p:grpSp>
        <p:sp>
          <p:nvSpPr>
            <p:cNvPr id="26" name="Donut 25">
              <a:extLst>
                <a:ext uri="{FF2B5EF4-FFF2-40B4-BE49-F238E27FC236}">
                  <a16:creationId xmlns:a16="http://schemas.microsoft.com/office/drawing/2014/main" id="{4DDEE95F-F3B2-0443-80CB-340FF6A8C375}"/>
                </a:ext>
              </a:extLst>
            </p:cNvPr>
            <p:cNvSpPr>
              <a:spLocks noChangeAspect="1"/>
            </p:cNvSpPr>
            <p:nvPr/>
          </p:nvSpPr>
          <p:spPr>
            <a:xfrm>
              <a:off x="5054210" y="2211897"/>
              <a:ext cx="2286000" cy="2416096"/>
            </a:xfrm>
            <a:prstGeom prst="donut">
              <a:avLst>
                <a:gd name="adj" fmla="val 1879"/>
              </a:avLst>
            </a:prstGeom>
            <a:solidFill>
              <a:schemeClr val="bg1"/>
            </a:solid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sp>
        <p:nvSpPr>
          <p:cNvPr id="27" name="Donut 26">
            <a:extLst>
              <a:ext uri="{FF2B5EF4-FFF2-40B4-BE49-F238E27FC236}">
                <a16:creationId xmlns:a16="http://schemas.microsoft.com/office/drawing/2014/main" id="{6E5B10C8-5221-604F-9E93-2BEBCAD0460C}"/>
              </a:ext>
            </a:extLst>
          </p:cNvPr>
          <p:cNvSpPr>
            <a:spLocks/>
          </p:cNvSpPr>
          <p:nvPr/>
        </p:nvSpPr>
        <p:spPr>
          <a:xfrm>
            <a:off x="1195323" y="1996582"/>
            <a:ext cx="2405467" cy="2421490"/>
          </a:xfrm>
          <a:prstGeom prst="donut">
            <a:avLst>
              <a:gd name="adj" fmla="val 1156"/>
            </a:avLst>
          </a:prstGeom>
          <a:solidFill>
            <a:schemeClr val="bg1"/>
          </a:solidFill>
          <a:ln w="1587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35" name="Donut 34">
            <a:extLst>
              <a:ext uri="{FF2B5EF4-FFF2-40B4-BE49-F238E27FC236}">
                <a16:creationId xmlns:a16="http://schemas.microsoft.com/office/drawing/2014/main" id="{B1405ED4-4173-5346-B3DC-6CE120AEC6AC}"/>
              </a:ext>
            </a:extLst>
          </p:cNvPr>
          <p:cNvSpPr/>
          <p:nvPr/>
        </p:nvSpPr>
        <p:spPr>
          <a:xfrm>
            <a:off x="527139" y="1323946"/>
            <a:ext cx="3741837" cy="3766762"/>
          </a:xfrm>
          <a:prstGeom prst="donut">
            <a:avLst>
              <a:gd name="adj" fmla="val 17757"/>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28" name="Oval 27">
            <a:extLst>
              <a:ext uri="{FF2B5EF4-FFF2-40B4-BE49-F238E27FC236}">
                <a16:creationId xmlns:a16="http://schemas.microsoft.com/office/drawing/2014/main" id="{6BC48ACC-41A2-5546-BE9E-F8C062FFB5C2}"/>
              </a:ext>
            </a:extLst>
          </p:cNvPr>
          <p:cNvSpPr/>
          <p:nvPr/>
        </p:nvSpPr>
        <p:spPr>
          <a:xfrm>
            <a:off x="3221129" y="2124639"/>
            <a:ext cx="441129" cy="500750"/>
          </a:xfrm>
          <a:prstGeom prst="ellipse">
            <a:avLst/>
          </a:prstGeom>
          <a:solidFill>
            <a:srgbClr val="FF0000"/>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36" name="Rectangle 35">
            <a:extLst>
              <a:ext uri="{FF2B5EF4-FFF2-40B4-BE49-F238E27FC236}">
                <a16:creationId xmlns:a16="http://schemas.microsoft.com/office/drawing/2014/main" id="{51360EFD-EDC6-BC4F-BD29-F70B0E0CB815}"/>
              </a:ext>
            </a:extLst>
          </p:cNvPr>
          <p:cNvSpPr/>
          <p:nvPr/>
        </p:nvSpPr>
        <p:spPr>
          <a:xfrm rot="17318878">
            <a:off x="3013568" y="3641946"/>
            <a:ext cx="2222556" cy="409581"/>
          </a:xfrm>
          <a:prstGeom prst="rect">
            <a:avLst/>
          </a:prstGeom>
          <a:noFill/>
          <a:effectLst>
            <a:outerShdw dist="50800" sx="1000" sy="1000" algn="ctr" rotWithShape="0">
              <a:srgbClr val="000000"/>
            </a:outerShdw>
          </a:effectLst>
        </p:spPr>
        <p:txBody>
          <a:bodyPr wrap="square" lIns="91440" tIns="45720" rIns="91440" bIns="45720">
            <a:prstTxWarp prst="textArchDown">
              <a:avLst>
                <a:gd name="adj" fmla="val 21274687"/>
              </a:avLst>
            </a:prstTxWarp>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Community Services</a:t>
            </a:r>
          </a:p>
        </p:txBody>
      </p:sp>
      <p:cxnSp>
        <p:nvCxnSpPr>
          <p:cNvPr id="49" name="Straight Arrow Connector 48">
            <a:extLst>
              <a:ext uri="{FF2B5EF4-FFF2-40B4-BE49-F238E27FC236}">
                <a16:creationId xmlns:a16="http://schemas.microsoft.com/office/drawing/2014/main" id="{350A198B-CA27-DE40-9D6E-266DFDC20AA7}"/>
              </a:ext>
            </a:extLst>
          </p:cNvPr>
          <p:cNvCxnSpPr>
            <a:cxnSpLocks/>
          </p:cNvCxnSpPr>
          <p:nvPr/>
        </p:nvCxnSpPr>
        <p:spPr>
          <a:xfrm flipV="1">
            <a:off x="1638999" y="3635820"/>
            <a:ext cx="204713" cy="18856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88A65A4-A586-F340-831C-8AB5BA6D16F8}"/>
              </a:ext>
            </a:extLst>
          </p:cNvPr>
          <p:cNvCxnSpPr>
            <a:cxnSpLocks/>
          </p:cNvCxnSpPr>
          <p:nvPr/>
        </p:nvCxnSpPr>
        <p:spPr>
          <a:xfrm flipV="1">
            <a:off x="3008376" y="2554744"/>
            <a:ext cx="204713" cy="18856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581327BF-8135-0B44-922F-358B5296A9F9}"/>
              </a:ext>
            </a:extLst>
          </p:cNvPr>
          <p:cNvSpPr/>
          <p:nvPr/>
        </p:nvSpPr>
        <p:spPr>
          <a:xfrm>
            <a:off x="1159358" y="2124639"/>
            <a:ext cx="443675"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55" name="Graphic 54" descr="Handshake with solid fill">
            <a:extLst>
              <a:ext uri="{FF2B5EF4-FFF2-40B4-BE49-F238E27FC236}">
                <a16:creationId xmlns:a16="http://schemas.microsoft.com/office/drawing/2014/main" id="{143F149E-4687-B54C-A3B1-919685EF3C35}"/>
              </a:ext>
            </a:extLst>
          </p:cNvPr>
          <p:cNvPicPr>
            <a:picLocks noChangeAspect="1"/>
          </p:cNvPicPr>
          <p:nvPr/>
        </p:nvPicPr>
        <p:blipFill>
          <a:blip/>
          <a:stretch>
            <a:fillRect/>
          </a:stretch>
        </p:blipFill>
        <p:spPr>
          <a:xfrm>
            <a:off x="1150513" y="2150220"/>
            <a:ext cx="454451" cy="457478"/>
          </a:xfrm>
          <a:prstGeom prst="rect">
            <a:avLst/>
          </a:prstGeom>
        </p:spPr>
      </p:pic>
      <p:cxnSp>
        <p:nvCxnSpPr>
          <p:cNvPr id="59" name="Straight Arrow Connector 58">
            <a:extLst>
              <a:ext uri="{FF2B5EF4-FFF2-40B4-BE49-F238E27FC236}">
                <a16:creationId xmlns:a16="http://schemas.microsoft.com/office/drawing/2014/main" id="{B430C14D-EE17-CF47-9552-1D3FBE6F05B8}"/>
              </a:ext>
            </a:extLst>
          </p:cNvPr>
          <p:cNvCxnSpPr>
            <a:cxnSpLocks/>
          </p:cNvCxnSpPr>
          <p:nvPr/>
        </p:nvCxnSpPr>
        <p:spPr>
          <a:xfrm>
            <a:off x="1576105" y="2554744"/>
            <a:ext cx="219519" cy="1920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A3021917-CBED-5147-95FC-B497EC7D5B87}"/>
              </a:ext>
            </a:extLst>
          </p:cNvPr>
          <p:cNvSpPr/>
          <p:nvPr/>
        </p:nvSpPr>
        <p:spPr>
          <a:xfrm>
            <a:off x="3240139" y="3776472"/>
            <a:ext cx="443676"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cxnSp>
        <p:nvCxnSpPr>
          <p:cNvPr id="72" name="Straight Arrow Connector 71">
            <a:extLst>
              <a:ext uri="{FF2B5EF4-FFF2-40B4-BE49-F238E27FC236}">
                <a16:creationId xmlns:a16="http://schemas.microsoft.com/office/drawing/2014/main" id="{CAFE65F6-7C6A-714A-9E03-BCB84DC8BB0B}"/>
              </a:ext>
            </a:extLst>
          </p:cNvPr>
          <p:cNvCxnSpPr>
            <a:cxnSpLocks/>
          </p:cNvCxnSpPr>
          <p:nvPr/>
        </p:nvCxnSpPr>
        <p:spPr>
          <a:xfrm>
            <a:off x="3008376" y="3639312"/>
            <a:ext cx="237124" cy="1920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93ABC21-B587-E44D-A687-33D38B274DEB}"/>
              </a:ext>
            </a:extLst>
          </p:cNvPr>
          <p:cNvSpPr txBox="1"/>
          <p:nvPr/>
        </p:nvSpPr>
        <p:spPr>
          <a:xfrm>
            <a:off x="984874" y="4230741"/>
            <a:ext cx="1095170" cy="261610"/>
          </a:xfrm>
          <a:prstGeom prst="rect">
            <a:avLst/>
          </a:prstGeom>
          <a:noFill/>
        </p:spPr>
        <p:txBody>
          <a:bodyPr wrap="square" rtlCol="0">
            <a:spAutoFit/>
          </a:bodyPr>
          <a:lstStyle/>
          <a:p>
            <a:r>
              <a:rPr lang="en-US" sz="1100" dirty="0">
                <a:latin typeface="Tahoma" charset="0"/>
                <a:ea typeface="Tahoma" charset="0"/>
                <a:cs typeface="Tahoma" charset="0"/>
              </a:rPr>
              <a:t>Free Tools</a:t>
            </a:r>
          </a:p>
        </p:txBody>
      </p:sp>
      <p:sp>
        <p:nvSpPr>
          <p:cNvPr id="76" name="TextBox 75">
            <a:extLst>
              <a:ext uri="{FF2B5EF4-FFF2-40B4-BE49-F238E27FC236}">
                <a16:creationId xmlns:a16="http://schemas.microsoft.com/office/drawing/2014/main" id="{2D664EF2-7559-2B42-85C6-B296C743BCF8}"/>
              </a:ext>
            </a:extLst>
          </p:cNvPr>
          <p:cNvSpPr txBox="1"/>
          <p:nvPr/>
        </p:nvSpPr>
        <p:spPr>
          <a:xfrm>
            <a:off x="3258404" y="4260828"/>
            <a:ext cx="688047" cy="261610"/>
          </a:xfrm>
          <a:prstGeom prst="rect">
            <a:avLst/>
          </a:prstGeom>
          <a:noFill/>
        </p:spPr>
        <p:txBody>
          <a:bodyPr wrap="square" rtlCol="0">
            <a:spAutoFit/>
          </a:bodyPr>
          <a:lstStyle/>
          <a:p>
            <a:r>
              <a:rPr lang="en-US" sz="1100" dirty="0">
                <a:latin typeface="Tahoma" charset="0"/>
                <a:ea typeface="Tahoma" charset="0"/>
                <a:cs typeface="Tahoma" charset="0"/>
              </a:rPr>
              <a:t>DNB</a:t>
            </a:r>
          </a:p>
        </p:txBody>
      </p:sp>
      <p:sp>
        <p:nvSpPr>
          <p:cNvPr id="77" name="TextBox 76">
            <a:extLst>
              <a:ext uri="{FF2B5EF4-FFF2-40B4-BE49-F238E27FC236}">
                <a16:creationId xmlns:a16="http://schemas.microsoft.com/office/drawing/2014/main" id="{5AAB0CE2-3E99-984A-8E04-F21D4A5AAB8A}"/>
              </a:ext>
            </a:extLst>
          </p:cNvPr>
          <p:cNvSpPr txBox="1"/>
          <p:nvPr/>
        </p:nvSpPr>
        <p:spPr>
          <a:xfrm>
            <a:off x="1098187" y="1888301"/>
            <a:ext cx="703340" cy="261610"/>
          </a:xfrm>
          <a:prstGeom prst="rect">
            <a:avLst/>
          </a:prstGeom>
          <a:noFill/>
        </p:spPr>
        <p:txBody>
          <a:bodyPr wrap="square" rtlCol="0">
            <a:spAutoFit/>
          </a:bodyPr>
          <a:lstStyle/>
          <a:p>
            <a:r>
              <a:rPr lang="en-US" sz="1100" dirty="0">
                <a:latin typeface="Tahoma" charset="0"/>
                <a:ea typeface="Tahoma" charset="0"/>
                <a:cs typeface="Tahoma" charset="0"/>
              </a:rPr>
              <a:t>CSIRT</a:t>
            </a:r>
          </a:p>
        </p:txBody>
      </p:sp>
      <p:sp>
        <p:nvSpPr>
          <p:cNvPr id="78" name="TextBox 77">
            <a:extLst>
              <a:ext uri="{FF2B5EF4-FFF2-40B4-BE49-F238E27FC236}">
                <a16:creationId xmlns:a16="http://schemas.microsoft.com/office/drawing/2014/main" id="{BBB33B17-EF6B-5D48-A95F-B58FD9872255}"/>
              </a:ext>
            </a:extLst>
          </p:cNvPr>
          <p:cNvSpPr txBox="1"/>
          <p:nvPr/>
        </p:nvSpPr>
        <p:spPr>
          <a:xfrm>
            <a:off x="3174525" y="1888301"/>
            <a:ext cx="869335" cy="261610"/>
          </a:xfrm>
          <a:prstGeom prst="rect">
            <a:avLst/>
          </a:prstGeom>
          <a:noFill/>
        </p:spPr>
        <p:txBody>
          <a:bodyPr wrap="square" rtlCol="0">
            <a:spAutoFit/>
          </a:bodyPr>
          <a:lstStyle/>
          <a:p>
            <a:r>
              <a:rPr lang="en-US" sz="1100" dirty="0">
                <a:latin typeface="Tahoma" charset="0"/>
                <a:ea typeface="Tahoma" charset="0"/>
                <a:cs typeface="Tahoma" charset="0"/>
              </a:rPr>
              <a:t>Events</a:t>
            </a:r>
          </a:p>
        </p:txBody>
      </p:sp>
      <p:sp>
        <p:nvSpPr>
          <p:cNvPr id="42" name="Oval 41">
            <a:extLst>
              <a:ext uri="{FF2B5EF4-FFF2-40B4-BE49-F238E27FC236}">
                <a16:creationId xmlns:a16="http://schemas.microsoft.com/office/drawing/2014/main" id="{51F7FA87-857F-4C42-A2DE-793CCDB315E8}"/>
              </a:ext>
            </a:extLst>
          </p:cNvPr>
          <p:cNvSpPr/>
          <p:nvPr/>
        </p:nvSpPr>
        <p:spPr>
          <a:xfrm>
            <a:off x="1161288" y="3772954"/>
            <a:ext cx="443676"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44" name="Graphic 43" descr="Tools with solid fill">
            <a:extLst>
              <a:ext uri="{FF2B5EF4-FFF2-40B4-BE49-F238E27FC236}">
                <a16:creationId xmlns:a16="http://schemas.microsoft.com/office/drawing/2014/main" id="{BBF28B2B-13A5-5C46-8A01-AC2D730D5A91}"/>
              </a:ext>
            </a:extLst>
          </p:cNvPr>
          <p:cNvPicPr>
            <a:picLocks noChangeAspect="1"/>
          </p:cNvPicPr>
          <p:nvPr/>
        </p:nvPicPr>
        <p:blipFill>
          <a:blip/>
          <a:stretch>
            <a:fillRect/>
          </a:stretch>
        </p:blipFill>
        <p:spPr>
          <a:xfrm>
            <a:off x="1202331" y="3846736"/>
            <a:ext cx="365249" cy="378644"/>
          </a:xfrm>
          <a:prstGeom prst="rect">
            <a:avLst/>
          </a:prstGeom>
        </p:spPr>
      </p:pic>
      <p:sp>
        <p:nvSpPr>
          <p:cNvPr id="40" name="Arc 39">
            <a:extLst>
              <a:ext uri="{FF2B5EF4-FFF2-40B4-BE49-F238E27FC236}">
                <a16:creationId xmlns:a16="http://schemas.microsoft.com/office/drawing/2014/main" id="{C6A84108-71BE-314F-8E6D-93BF6824A0CA}"/>
              </a:ext>
            </a:extLst>
          </p:cNvPr>
          <p:cNvSpPr/>
          <p:nvPr/>
        </p:nvSpPr>
        <p:spPr>
          <a:xfrm rot="15304798">
            <a:off x="530352" y="1325880"/>
            <a:ext cx="3739896" cy="3767328"/>
          </a:xfrm>
          <a:prstGeom prst="arc">
            <a:avLst>
              <a:gd name="adj1" fmla="val 13356041"/>
              <a:gd name="adj2" fmla="val 3598054"/>
            </a:avLst>
          </a:prstGeom>
          <a:ln w="76200" cap="rnd">
            <a:solidFill>
              <a:schemeClr val="tx1"/>
            </a:solidFill>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33" name="Graphic 32" descr="Open envelope with solid fill">
            <a:extLst>
              <a:ext uri="{FF2B5EF4-FFF2-40B4-BE49-F238E27FC236}">
                <a16:creationId xmlns:a16="http://schemas.microsoft.com/office/drawing/2014/main" id="{170C7433-41D3-1C4E-BC8F-90FD1430EC8B}"/>
              </a:ext>
            </a:extLst>
          </p:cNvPr>
          <p:cNvPicPr>
            <a:picLocks noChangeAspect="1"/>
          </p:cNvPicPr>
          <p:nvPr/>
        </p:nvPicPr>
        <p:blipFill>
          <a:blip/>
          <a:stretch>
            <a:fillRect/>
          </a:stretch>
        </p:blipFill>
        <p:spPr>
          <a:xfrm>
            <a:off x="3291061" y="3836366"/>
            <a:ext cx="327711" cy="329893"/>
          </a:xfrm>
          <a:prstGeom prst="rect">
            <a:avLst/>
          </a:prstGeom>
        </p:spPr>
      </p:pic>
      <p:sp>
        <p:nvSpPr>
          <p:cNvPr id="37" name="TextBox 36">
            <a:extLst>
              <a:ext uri="{FF2B5EF4-FFF2-40B4-BE49-F238E27FC236}">
                <a16:creationId xmlns:a16="http://schemas.microsoft.com/office/drawing/2014/main" id="{EBA5E438-B0E9-9E42-9E70-CEE2E8A2FE81}"/>
              </a:ext>
            </a:extLst>
          </p:cNvPr>
          <p:cNvSpPr txBox="1"/>
          <p:nvPr/>
        </p:nvSpPr>
        <p:spPr>
          <a:xfrm>
            <a:off x="5334923" y="1539229"/>
            <a:ext cx="6549434" cy="769441"/>
          </a:xfrm>
          <a:prstGeom prst="rect">
            <a:avLst/>
          </a:prstGeom>
          <a:noFill/>
        </p:spPr>
        <p:txBody>
          <a:bodyPr wrap="square" rtlCol="0">
            <a:spAutoFit/>
          </a:bodyPr>
          <a:lstStyle/>
          <a:p>
            <a:r>
              <a:rPr lang="en-US" sz="1100" dirty="0"/>
              <a:t>We hold a series of Regional Information Security Events (RISE), as well as an annual conference called Underground Economy. These are exclusive events, centered on threat intelligence, cyber crime and cyber security issues, that include TLP-Amber and -Red case studies. In order to register for one of these events, please apply via the links below, and we will contact you with further instructions.</a:t>
            </a:r>
            <a:endParaRPr lang="en-US" sz="1100" dirty="0">
              <a:latin typeface="Tahoma" charset="0"/>
              <a:ea typeface="Tahoma" charset="0"/>
              <a:cs typeface="Tahoma" charset="0"/>
            </a:endParaRPr>
          </a:p>
        </p:txBody>
      </p:sp>
      <p:grpSp>
        <p:nvGrpSpPr>
          <p:cNvPr id="2" name="Group 1">
            <a:extLst>
              <a:ext uri="{FF2B5EF4-FFF2-40B4-BE49-F238E27FC236}">
                <a16:creationId xmlns:a16="http://schemas.microsoft.com/office/drawing/2014/main" id="{F5E33F8E-E350-C54B-AA28-CE11882A189E}"/>
              </a:ext>
            </a:extLst>
          </p:cNvPr>
          <p:cNvGrpSpPr/>
          <p:nvPr/>
        </p:nvGrpSpPr>
        <p:grpSpPr>
          <a:xfrm>
            <a:off x="8170378" y="548318"/>
            <a:ext cx="878525" cy="369332"/>
            <a:chOff x="8170378" y="548318"/>
            <a:chExt cx="878525" cy="369332"/>
          </a:xfrm>
        </p:grpSpPr>
        <p:sp>
          <p:nvSpPr>
            <p:cNvPr id="43" name="TextBox 42">
              <a:extLst>
                <a:ext uri="{FF2B5EF4-FFF2-40B4-BE49-F238E27FC236}">
                  <a16:creationId xmlns:a16="http://schemas.microsoft.com/office/drawing/2014/main" id="{D0D8169E-B7D0-5F4A-AA7B-B2C25338548D}"/>
                </a:ext>
              </a:extLst>
            </p:cNvPr>
            <p:cNvSpPr txBox="1"/>
            <p:nvPr/>
          </p:nvSpPr>
          <p:spPr>
            <a:xfrm>
              <a:off x="8170378" y="548318"/>
              <a:ext cx="878525" cy="369332"/>
            </a:xfrm>
            <a:prstGeom prst="rect">
              <a:avLst/>
            </a:prstGeom>
            <a:noFill/>
          </p:spPr>
          <p:txBody>
            <a:bodyPr wrap="square" rtlCol="0">
              <a:spAutoFit/>
            </a:bodyPr>
            <a:lstStyle/>
            <a:p>
              <a:r>
                <a:rPr lang="en-US" sz="1800" dirty="0">
                  <a:ea typeface="Tahoma" charset="0"/>
                  <a:cs typeface="Tahoma" charset="0"/>
                </a:rPr>
                <a:t>Events</a:t>
              </a:r>
            </a:p>
          </p:txBody>
        </p:sp>
        <p:sp>
          <p:nvSpPr>
            <p:cNvPr id="45" name="Rectangle 44">
              <a:extLst>
                <a:ext uri="{FF2B5EF4-FFF2-40B4-BE49-F238E27FC236}">
                  <a16:creationId xmlns:a16="http://schemas.microsoft.com/office/drawing/2014/main" id="{639D8EA8-7C73-7F42-9B37-4EF04C2B0DA9}"/>
                </a:ext>
              </a:extLst>
            </p:cNvPr>
            <p:cNvSpPr/>
            <p:nvPr/>
          </p:nvSpPr>
          <p:spPr>
            <a:xfrm rot="5400000" flipH="1">
              <a:off x="8595924" y="514650"/>
              <a:ext cx="27432" cy="77724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grpSp>
      <p:sp>
        <p:nvSpPr>
          <p:cNvPr id="46" name="Rectangle 45">
            <a:extLst>
              <a:ext uri="{FF2B5EF4-FFF2-40B4-BE49-F238E27FC236}">
                <a16:creationId xmlns:a16="http://schemas.microsoft.com/office/drawing/2014/main" id="{74811944-CE21-114E-A558-94DA3EBB5053}"/>
              </a:ext>
            </a:extLst>
          </p:cNvPr>
          <p:cNvSpPr/>
          <p:nvPr/>
        </p:nvSpPr>
        <p:spPr>
          <a:xfrm>
            <a:off x="7603998" y="1089940"/>
            <a:ext cx="2011285" cy="276999"/>
          </a:xfrm>
          <a:prstGeom prst="rect">
            <a:avLst/>
          </a:prstGeom>
        </p:spPr>
        <p:txBody>
          <a:bodyPr wrap="square">
            <a:spAutoFit/>
          </a:bodyPr>
          <a:lstStyle/>
          <a:p>
            <a:r>
              <a:rPr lang="en-US" sz="1200" b="1" dirty="0"/>
              <a:t>Team Cymru Conferences</a:t>
            </a:r>
          </a:p>
        </p:txBody>
      </p:sp>
      <p:sp>
        <p:nvSpPr>
          <p:cNvPr id="48" name="Rectangle 47">
            <a:extLst>
              <a:ext uri="{FF2B5EF4-FFF2-40B4-BE49-F238E27FC236}">
                <a16:creationId xmlns:a16="http://schemas.microsoft.com/office/drawing/2014/main" id="{929CDA87-D753-0946-AD4E-BC9951C69B07}"/>
              </a:ext>
            </a:extLst>
          </p:cNvPr>
          <p:cNvSpPr/>
          <p:nvPr/>
        </p:nvSpPr>
        <p:spPr>
          <a:xfrm>
            <a:off x="7688664" y="2480960"/>
            <a:ext cx="1841952" cy="276999"/>
          </a:xfrm>
          <a:prstGeom prst="rect">
            <a:avLst/>
          </a:prstGeom>
        </p:spPr>
        <p:txBody>
          <a:bodyPr wrap="square">
            <a:spAutoFit/>
          </a:bodyPr>
          <a:lstStyle/>
          <a:p>
            <a:r>
              <a:rPr lang="en-US" sz="1200" b="1" dirty="0"/>
              <a:t>Team Cymru Webinars</a:t>
            </a:r>
          </a:p>
        </p:txBody>
      </p:sp>
      <p:sp>
        <p:nvSpPr>
          <p:cNvPr id="51" name="TextBox 50">
            <a:extLst>
              <a:ext uri="{FF2B5EF4-FFF2-40B4-BE49-F238E27FC236}">
                <a16:creationId xmlns:a16="http://schemas.microsoft.com/office/drawing/2014/main" id="{B32AE456-1E43-D541-974F-9213281A7FD5}"/>
              </a:ext>
            </a:extLst>
          </p:cNvPr>
          <p:cNvSpPr txBox="1"/>
          <p:nvPr/>
        </p:nvSpPr>
        <p:spPr>
          <a:xfrm>
            <a:off x="5334923" y="2930249"/>
            <a:ext cx="6549434" cy="769441"/>
          </a:xfrm>
          <a:prstGeom prst="rect">
            <a:avLst/>
          </a:prstGeom>
          <a:noFill/>
        </p:spPr>
        <p:txBody>
          <a:bodyPr wrap="square" rtlCol="0">
            <a:spAutoFit/>
          </a:bodyPr>
          <a:lstStyle/>
          <a:p>
            <a:r>
              <a:rPr lang="en-US" sz="1100" dirty="0">
                <a:ea typeface="Tahoma" charset="0"/>
                <a:cs typeface="Tahoma" charset="0"/>
              </a:rPr>
              <a:t>We have a ongoing series called ‘Dragons Den’ where we talk with industry experts about current trends, participate in and sponsor regional events (</a:t>
            </a:r>
            <a:r>
              <a:rPr lang="en-US" sz="1100" dirty="0" err="1">
                <a:ea typeface="Tahoma" charset="0"/>
                <a:cs typeface="Tahoma" charset="0"/>
              </a:rPr>
              <a:t>e.g</a:t>
            </a:r>
            <a:r>
              <a:rPr lang="en-US" sz="1100" dirty="0">
                <a:ea typeface="Tahoma" charset="0"/>
                <a:cs typeface="Tahoma" charset="0"/>
              </a:rPr>
              <a:t> </a:t>
            </a:r>
            <a:r>
              <a:rPr lang="en-US" sz="1100" dirty="0" err="1">
                <a:ea typeface="Tahoma" charset="0"/>
                <a:cs typeface="Tahoma" charset="0"/>
              </a:rPr>
              <a:t>PacNOG</a:t>
            </a:r>
            <a:r>
              <a:rPr lang="en-US" sz="1100" dirty="0">
                <a:ea typeface="Tahoma" charset="0"/>
                <a:cs typeface="Tahoma" charset="0"/>
              </a:rPr>
              <a:t>), and host webinars around the globe to help keep communities up to date on what we are working on and seeing in the world of information security / intelligence. </a:t>
            </a:r>
          </a:p>
        </p:txBody>
      </p:sp>
      <p:sp>
        <p:nvSpPr>
          <p:cNvPr id="53" name="Rectangle 52">
            <a:extLst>
              <a:ext uri="{FF2B5EF4-FFF2-40B4-BE49-F238E27FC236}">
                <a16:creationId xmlns:a16="http://schemas.microsoft.com/office/drawing/2014/main" id="{88651910-5080-6C46-8E65-7A87ACFE0835}"/>
              </a:ext>
            </a:extLst>
          </p:cNvPr>
          <p:cNvSpPr/>
          <p:nvPr/>
        </p:nvSpPr>
        <p:spPr>
          <a:xfrm>
            <a:off x="7916743" y="3871980"/>
            <a:ext cx="1385795" cy="276999"/>
          </a:xfrm>
          <a:prstGeom prst="rect">
            <a:avLst/>
          </a:prstGeom>
        </p:spPr>
        <p:txBody>
          <a:bodyPr wrap="square">
            <a:spAutoFit/>
          </a:bodyPr>
          <a:lstStyle/>
          <a:p>
            <a:r>
              <a:rPr lang="en-US" sz="1200" b="1" dirty="0"/>
              <a:t>Event Schedules</a:t>
            </a:r>
          </a:p>
        </p:txBody>
      </p:sp>
      <p:sp>
        <p:nvSpPr>
          <p:cNvPr id="54" name="TextBox 53">
            <a:extLst>
              <a:ext uri="{FF2B5EF4-FFF2-40B4-BE49-F238E27FC236}">
                <a16:creationId xmlns:a16="http://schemas.microsoft.com/office/drawing/2014/main" id="{1FDED2A6-BF43-3840-83A8-CC4CB9998C90}"/>
              </a:ext>
            </a:extLst>
          </p:cNvPr>
          <p:cNvSpPr txBox="1"/>
          <p:nvPr/>
        </p:nvSpPr>
        <p:spPr>
          <a:xfrm>
            <a:off x="5334923" y="4321267"/>
            <a:ext cx="6549434" cy="769441"/>
          </a:xfrm>
          <a:prstGeom prst="rect">
            <a:avLst/>
          </a:prstGeom>
          <a:noFill/>
        </p:spPr>
        <p:txBody>
          <a:bodyPr wrap="square" rtlCol="0">
            <a:spAutoFit/>
          </a:bodyPr>
          <a:lstStyle/>
          <a:p>
            <a:r>
              <a:rPr lang="en-US" sz="1100" dirty="0">
                <a:ea typeface="Tahoma" charset="0"/>
                <a:cs typeface="Tahoma" charset="0"/>
              </a:rPr>
              <a:t>Visit our events page </a:t>
            </a:r>
            <a:r>
              <a:rPr lang="en-US" sz="1100" dirty="0">
                <a:ea typeface="Tahoma" charset="0"/>
                <a:cs typeface="Tahoma" charset="0"/>
                <a:hlinkClick r:id="rId3"/>
              </a:rPr>
              <a:t>https://team-cymru.com/company/events/</a:t>
            </a:r>
            <a:r>
              <a:rPr lang="en-US" sz="1100" dirty="0">
                <a:ea typeface="Tahoma" charset="0"/>
                <a:cs typeface="Tahoma" charset="0"/>
              </a:rPr>
              <a:t> follow us on Twitter @</a:t>
            </a:r>
            <a:r>
              <a:rPr lang="en-US" sz="1100" dirty="0" err="1">
                <a:ea typeface="Tahoma" charset="0"/>
                <a:cs typeface="Tahoma" charset="0"/>
              </a:rPr>
              <a:t>teamcymru</a:t>
            </a:r>
            <a:r>
              <a:rPr lang="en-US" sz="1100" dirty="0">
                <a:ea typeface="Tahoma" charset="0"/>
                <a:cs typeface="Tahoma" charset="0"/>
              </a:rPr>
              <a:t> and LinkedIn </a:t>
            </a:r>
            <a:r>
              <a:rPr lang="en-US" sz="1100" dirty="0">
                <a:ea typeface="Tahoma" charset="0"/>
                <a:cs typeface="Tahoma" charset="0"/>
                <a:hlinkClick r:id="rId4"/>
              </a:rPr>
              <a:t>https://www.linkedin.com/company/team-cymru/</a:t>
            </a:r>
            <a:endParaRPr lang="en-US" sz="1100" dirty="0">
              <a:ea typeface="Tahoma" charset="0"/>
              <a:cs typeface="Tahoma" charset="0"/>
            </a:endParaRPr>
          </a:p>
          <a:p>
            <a:endParaRPr lang="en-US" sz="1100" dirty="0">
              <a:ea typeface="Tahoma" charset="0"/>
              <a:cs typeface="Tahoma" charset="0"/>
            </a:endParaRPr>
          </a:p>
          <a:p>
            <a:endParaRPr lang="en-US" sz="1100" dirty="0">
              <a:ea typeface="Tahoma" charset="0"/>
              <a:cs typeface="Tahoma" charset="0"/>
            </a:endParaRPr>
          </a:p>
        </p:txBody>
      </p:sp>
      <p:pic>
        <p:nvPicPr>
          <p:cNvPr id="56" name="Graphic 55" descr="Connections with solid fill">
            <a:extLst>
              <a:ext uri="{FF2B5EF4-FFF2-40B4-BE49-F238E27FC236}">
                <a16:creationId xmlns:a16="http://schemas.microsoft.com/office/drawing/2014/main" id="{99422E26-3D63-CD48-AB29-B41D2834F1A7}"/>
              </a:ext>
            </a:extLst>
          </p:cNvPr>
          <p:cNvPicPr>
            <a:picLocks noChangeAspect="1"/>
          </p:cNvPicPr>
          <p:nvPr/>
        </p:nvPicPr>
        <p:blipFill>
          <a:blip/>
          <a:stretch>
            <a:fillRect/>
          </a:stretch>
        </p:blipFill>
        <p:spPr>
          <a:xfrm>
            <a:off x="3239739" y="2179145"/>
            <a:ext cx="397016" cy="414207"/>
          </a:xfrm>
          <a:prstGeom prst="rect">
            <a:avLst/>
          </a:prstGeom>
        </p:spPr>
      </p:pic>
      <p:grpSp>
        <p:nvGrpSpPr>
          <p:cNvPr id="41" name="Group 40">
            <a:extLst>
              <a:ext uri="{FF2B5EF4-FFF2-40B4-BE49-F238E27FC236}">
                <a16:creationId xmlns:a16="http://schemas.microsoft.com/office/drawing/2014/main" id="{E9B37CC0-0556-D94B-82E5-8FBE6F40BE86}"/>
              </a:ext>
            </a:extLst>
          </p:cNvPr>
          <p:cNvGrpSpPr/>
          <p:nvPr/>
        </p:nvGrpSpPr>
        <p:grpSpPr>
          <a:xfrm>
            <a:off x="98684" y="6172835"/>
            <a:ext cx="548640" cy="548640"/>
            <a:chOff x="4671948" y="5378067"/>
            <a:chExt cx="878647" cy="925224"/>
          </a:xfrm>
        </p:grpSpPr>
        <p:grpSp>
          <p:nvGrpSpPr>
            <p:cNvPr id="57" name="Group 56">
              <a:extLst>
                <a:ext uri="{FF2B5EF4-FFF2-40B4-BE49-F238E27FC236}">
                  <a16:creationId xmlns:a16="http://schemas.microsoft.com/office/drawing/2014/main" id="{24F1F056-C9D5-9148-BE91-0EC96FC3BAE3}"/>
                </a:ext>
              </a:extLst>
            </p:cNvPr>
            <p:cNvGrpSpPr/>
            <p:nvPr/>
          </p:nvGrpSpPr>
          <p:grpSpPr>
            <a:xfrm>
              <a:off x="4671948" y="5378067"/>
              <a:ext cx="878647" cy="925224"/>
              <a:chOff x="2157151" y="158803"/>
              <a:chExt cx="878647" cy="925224"/>
            </a:xfrm>
          </p:grpSpPr>
          <p:sp>
            <p:nvSpPr>
              <p:cNvPr id="60" name="Oval 59">
                <a:extLst>
                  <a:ext uri="{FF2B5EF4-FFF2-40B4-BE49-F238E27FC236}">
                    <a16:creationId xmlns:a16="http://schemas.microsoft.com/office/drawing/2014/main" id="{9788BE7A-433A-A240-8317-50DB089495C3}"/>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61" name="Donut 60">
                <a:extLst>
                  <a:ext uri="{FF2B5EF4-FFF2-40B4-BE49-F238E27FC236}">
                    <a16:creationId xmlns:a16="http://schemas.microsoft.com/office/drawing/2014/main" id="{720BD0C1-DD9F-EF4C-BB96-3711738C0DE7}"/>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pic>
          <p:nvPicPr>
            <p:cNvPr id="58" name="Picture 57" descr="Icon&#10;&#10;Description automatically generated">
              <a:extLst>
                <a:ext uri="{FF2B5EF4-FFF2-40B4-BE49-F238E27FC236}">
                  <a16:creationId xmlns:a16="http://schemas.microsoft.com/office/drawing/2014/main" id="{9E658D00-608B-E543-9622-F0B9F1486E58}"/>
                </a:ext>
              </a:extLst>
            </p:cNvPr>
            <p:cNvPicPr>
              <a:picLocks noChangeAspect="1"/>
            </p:cNvPicPr>
            <p:nvPr/>
          </p:nvPicPr>
          <p:blipFill>
            <a:blip/>
            <a:stretch>
              <a:fillRect/>
            </a:stretch>
          </p:blipFill>
          <p:spPr>
            <a:xfrm>
              <a:off x="4790940" y="5609846"/>
              <a:ext cx="626435" cy="522135"/>
            </a:xfrm>
            <a:prstGeom prst="rect">
              <a:avLst/>
            </a:prstGeom>
          </p:spPr>
        </p:pic>
      </p:grpSp>
    </p:spTree>
    <p:extLst>
      <p:ext uri="{BB962C8B-B14F-4D97-AF65-F5344CB8AC3E}">
        <p14:creationId xmlns:p14="http://schemas.microsoft.com/office/powerpoint/2010/main" val="6438251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C5A7-AB0C-472B-6459-8EA0C0039D91}"/>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65B55006-DBB7-812D-DC7C-87392B52C564}"/>
              </a:ext>
            </a:extLst>
          </p:cNvPr>
          <p:cNvSpPr>
            <a:spLocks noGrp="1"/>
          </p:cNvSpPr>
          <p:nvPr>
            <p:ph type="sldNum" sz="quarter" idx="4"/>
          </p:nvPr>
        </p:nvSpPr>
        <p:spPr/>
        <p:txBody>
          <a:bodyPr/>
          <a:lstStyle/>
          <a:p>
            <a:fld id="{ED025EC6-12F2-BD4E-AD65-43BFB58C3D8F}" type="slidenum">
              <a:rPr lang="en-US" smtClean="0"/>
              <a:pPr/>
              <a:t>70</a:t>
            </a:fld>
            <a:endParaRPr lang="en-US"/>
          </a:p>
        </p:txBody>
      </p:sp>
      <p:sp>
        <p:nvSpPr>
          <p:cNvPr id="5" name="Text Placeholder 4">
            <a:extLst>
              <a:ext uri="{FF2B5EF4-FFF2-40B4-BE49-F238E27FC236}">
                <a16:creationId xmlns:a16="http://schemas.microsoft.com/office/drawing/2014/main" id="{15E27A4E-EF1B-AD9A-EC21-567D9F76087D}"/>
              </a:ext>
            </a:extLst>
          </p:cNvPr>
          <p:cNvSpPr>
            <a:spLocks noGrp="1"/>
          </p:cNvSpPr>
          <p:nvPr>
            <p:ph type="body" sz="quarter" idx="11"/>
          </p:nvPr>
        </p:nvSpPr>
        <p:spPr/>
        <p:txBody>
          <a:bodyPr/>
          <a:lstStyle/>
          <a:p>
            <a:endParaRPr lang="en-US"/>
          </a:p>
        </p:txBody>
      </p:sp>
      <p:sp>
        <p:nvSpPr>
          <p:cNvPr id="6" name="CaixaDeTexto 6">
            <a:extLst>
              <a:ext uri="{FF2B5EF4-FFF2-40B4-BE49-F238E27FC236}">
                <a16:creationId xmlns:a16="http://schemas.microsoft.com/office/drawing/2014/main" id="{9A5223DC-FB6F-D85C-8354-54C967229200}"/>
              </a:ext>
            </a:extLst>
          </p:cNvPr>
          <p:cNvSpPr txBox="1">
            <a:spLocks noGrp="1"/>
          </p:cNvSpPr>
          <p:nvPr>
            <p:ph type="body" sz="quarter" idx="10"/>
          </p:nvPr>
        </p:nvSpPr>
        <p:spPr>
          <a:xfrm>
            <a:off x="912813" y="1600201"/>
            <a:ext cx="10363200" cy="3016210"/>
          </a:xfrm>
          <a:prstGeom prst="rect">
            <a:avLst/>
          </a:prstGeom>
          <a:noFill/>
        </p:spPr>
        <p:txBody>
          <a:bodyPr>
            <a:spAutoFit/>
          </a:bodyPr>
          <a:lstStyle/>
          <a:p>
            <a:pPr marL="342900" indent="-342900" eaLnBrk="1" fontAlgn="auto" hangingPunct="1">
              <a:spcBef>
                <a:spcPts val="0"/>
              </a:spcBef>
              <a:spcAft>
                <a:spcPts val="0"/>
              </a:spcAft>
              <a:buFont typeface="Arial"/>
              <a:buChar char="•"/>
              <a:defRPr/>
            </a:pPr>
            <a:r>
              <a:rPr lang="pt-BR" sz="2800" dirty="0">
                <a:latin typeface="+mn-lt"/>
              </a:rPr>
              <a:t>Tarek Sendi, Security </a:t>
            </a:r>
            <a:r>
              <a:rPr lang="pt-BR" sz="2800" dirty="0" err="1">
                <a:latin typeface="+mn-lt"/>
              </a:rPr>
              <a:t>Evangelist</a:t>
            </a:r>
            <a:r>
              <a:rPr lang="pt-BR" sz="2800" dirty="0">
                <a:latin typeface="+mn-lt"/>
              </a:rPr>
              <a:t>, Team Cymru</a:t>
            </a:r>
          </a:p>
          <a:p>
            <a:pPr marL="342900" indent="-342900" eaLnBrk="1" fontAlgn="auto" hangingPunct="1">
              <a:spcBef>
                <a:spcPts val="0"/>
              </a:spcBef>
              <a:spcAft>
                <a:spcPts val="0"/>
              </a:spcAft>
              <a:buFont typeface="Arial"/>
              <a:buChar char="•"/>
              <a:defRPr/>
            </a:pPr>
            <a:r>
              <a:rPr lang="pt-BR" sz="2800" dirty="0">
                <a:latin typeface="+mn-lt"/>
              </a:rPr>
              <a:t>Mobile: +216 99 263 218</a:t>
            </a:r>
          </a:p>
          <a:p>
            <a:pPr marL="342900" indent="-342900" eaLnBrk="1" fontAlgn="auto" hangingPunct="1">
              <a:spcBef>
                <a:spcPts val="0"/>
              </a:spcBef>
              <a:spcAft>
                <a:spcPts val="0"/>
              </a:spcAft>
              <a:buFont typeface="Arial"/>
              <a:buChar char="•"/>
              <a:defRPr/>
            </a:pPr>
            <a:r>
              <a:rPr lang="pt-BR" sz="2800" dirty="0">
                <a:latin typeface="+mn-lt"/>
              </a:rPr>
              <a:t>US office: +1 847 378 3338</a:t>
            </a:r>
          </a:p>
          <a:p>
            <a:pPr marL="342900" indent="-342900" eaLnBrk="1" fontAlgn="auto" hangingPunct="1">
              <a:spcBef>
                <a:spcPts val="0"/>
              </a:spcBef>
              <a:spcAft>
                <a:spcPts val="0"/>
              </a:spcAft>
              <a:buFont typeface="Arial"/>
              <a:buChar char="•"/>
              <a:defRPr/>
            </a:pPr>
            <a:r>
              <a:rPr lang="pt-BR" sz="2800" dirty="0">
                <a:latin typeface="+mn-lt"/>
              </a:rPr>
              <a:t>Skype: </a:t>
            </a:r>
            <a:r>
              <a:rPr lang="pt-BR" sz="2800" dirty="0" err="1">
                <a:latin typeface="+mn-lt"/>
              </a:rPr>
              <a:t>sendi_tarek</a:t>
            </a:r>
            <a:endParaRPr lang="pt-BR" sz="2800" dirty="0">
              <a:latin typeface="+mn-lt"/>
            </a:endParaRPr>
          </a:p>
          <a:p>
            <a:pPr marL="342900" indent="-342900" eaLnBrk="1" fontAlgn="auto" hangingPunct="1">
              <a:spcBef>
                <a:spcPts val="0"/>
              </a:spcBef>
              <a:spcAft>
                <a:spcPts val="0"/>
              </a:spcAft>
              <a:buFont typeface="Arial"/>
              <a:buChar char="•"/>
              <a:defRPr/>
            </a:pPr>
            <a:r>
              <a:rPr lang="pt-BR" sz="2800" dirty="0" err="1">
                <a:latin typeface="+mn-lt"/>
              </a:rPr>
              <a:t>Email</a:t>
            </a:r>
            <a:r>
              <a:rPr lang="pt-BR" sz="2800" dirty="0">
                <a:latin typeface="+mn-lt"/>
              </a:rPr>
              <a:t>: </a:t>
            </a:r>
            <a:r>
              <a:rPr lang="pt-BR" sz="2800" dirty="0">
                <a:latin typeface="+mn-lt"/>
                <a:hlinkClick r:id="rId2"/>
              </a:rPr>
              <a:t>tsendi@cymru.com</a:t>
            </a:r>
            <a:r>
              <a:rPr lang="pt-BR" sz="2800" dirty="0">
                <a:latin typeface="+mn-lt"/>
              </a:rPr>
              <a:t> / </a:t>
            </a:r>
            <a:r>
              <a:rPr lang="pt-BR" sz="2800" dirty="0" err="1">
                <a:latin typeface="+mn-lt"/>
              </a:rPr>
              <a:t>outreach@cymru.com</a:t>
            </a:r>
            <a:endParaRPr lang="pt-BR" sz="2800" dirty="0">
              <a:latin typeface="+mn-lt"/>
            </a:endParaRPr>
          </a:p>
          <a:p>
            <a:pPr marL="342900" indent="-342900" eaLnBrk="1" fontAlgn="auto" hangingPunct="1">
              <a:spcBef>
                <a:spcPts val="0"/>
              </a:spcBef>
              <a:spcAft>
                <a:spcPts val="0"/>
              </a:spcAft>
              <a:buFont typeface="Arial"/>
              <a:buChar char="•"/>
              <a:defRPr/>
            </a:pPr>
            <a:r>
              <a:rPr lang="pt-BR" sz="2800" dirty="0">
                <a:latin typeface="+mn-lt"/>
              </a:rPr>
              <a:t>@</a:t>
            </a:r>
            <a:r>
              <a:rPr lang="pt-BR" sz="2800" dirty="0" err="1">
                <a:latin typeface="+mn-lt"/>
              </a:rPr>
              <a:t>teamcymru</a:t>
            </a:r>
            <a:endParaRPr lang="pt-BR" sz="2800" dirty="0">
              <a:latin typeface="+mn-lt"/>
            </a:endParaRPr>
          </a:p>
          <a:p>
            <a:pPr marL="342900" indent="-342900" eaLnBrk="1" fontAlgn="auto" hangingPunct="1">
              <a:spcBef>
                <a:spcPts val="0"/>
              </a:spcBef>
              <a:spcAft>
                <a:spcPts val="0"/>
              </a:spcAft>
              <a:buFont typeface="Arial"/>
              <a:buChar char="•"/>
              <a:defRPr/>
            </a:pPr>
            <a:r>
              <a:rPr lang="pt-BR" sz="2800" dirty="0" err="1">
                <a:latin typeface="+mn-lt"/>
              </a:rPr>
              <a:t>www.team-cymru.com</a:t>
            </a:r>
            <a:endParaRPr lang="pt-BR" sz="2800" dirty="0">
              <a:latin typeface="+mn-lt"/>
            </a:endParaRPr>
          </a:p>
        </p:txBody>
      </p:sp>
    </p:spTree>
    <p:extLst>
      <p:ext uri="{BB962C8B-B14F-4D97-AF65-F5344CB8AC3E}">
        <p14:creationId xmlns:p14="http://schemas.microsoft.com/office/powerpoint/2010/main" val="60991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B9A0E-82A0-8641-83A4-452DF97D77A3}"/>
              </a:ext>
            </a:extLst>
          </p:cNvPr>
          <p:cNvSpPr>
            <a:spLocks noGrp="1"/>
          </p:cNvSpPr>
          <p:nvPr>
            <p:ph type="sldNum" sz="quarter" idx="4"/>
          </p:nvPr>
        </p:nvSpPr>
        <p:spPr/>
        <p:txBody>
          <a:bodyPr/>
          <a:lstStyle/>
          <a:p>
            <a:fld id="{ED025EC6-12F2-BD4E-AD65-43BFB58C3D8F}" type="slidenum">
              <a:rPr lang="en-US" smtClean="0"/>
              <a:pPr/>
              <a:t>8</a:t>
            </a:fld>
            <a:endParaRPr lang="en-US"/>
          </a:p>
        </p:txBody>
      </p:sp>
      <p:grpSp>
        <p:nvGrpSpPr>
          <p:cNvPr id="6" name="Group 5">
            <a:extLst>
              <a:ext uri="{FF2B5EF4-FFF2-40B4-BE49-F238E27FC236}">
                <a16:creationId xmlns:a16="http://schemas.microsoft.com/office/drawing/2014/main" id="{5DFD6B43-BD90-6441-86FA-4D570786EFFB}"/>
              </a:ext>
            </a:extLst>
          </p:cNvPr>
          <p:cNvGrpSpPr/>
          <p:nvPr/>
        </p:nvGrpSpPr>
        <p:grpSpPr>
          <a:xfrm>
            <a:off x="920174" y="222491"/>
            <a:ext cx="3016426" cy="923330"/>
            <a:chOff x="829054" y="161630"/>
            <a:chExt cx="3016426" cy="923330"/>
          </a:xfrm>
        </p:grpSpPr>
        <p:sp>
          <p:nvSpPr>
            <p:cNvPr id="79" name="TextBox 78">
              <a:extLst>
                <a:ext uri="{FF2B5EF4-FFF2-40B4-BE49-F238E27FC236}">
                  <a16:creationId xmlns:a16="http://schemas.microsoft.com/office/drawing/2014/main" id="{009FBA2D-0B24-4347-851C-6A22D617C333}"/>
                </a:ext>
              </a:extLst>
            </p:cNvPr>
            <p:cNvSpPr txBox="1"/>
            <p:nvPr/>
          </p:nvSpPr>
          <p:spPr>
            <a:xfrm>
              <a:off x="829054" y="161630"/>
              <a:ext cx="3016426" cy="923330"/>
            </a:xfrm>
            <a:prstGeom prst="rect">
              <a:avLst/>
            </a:prstGeom>
            <a:noFill/>
          </p:spPr>
          <p:txBody>
            <a:bodyPr wrap="square" rtlCol="0">
              <a:spAutoFit/>
            </a:bodyPr>
            <a:lstStyle/>
            <a:p>
              <a:r>
                <a:rPr lang="en-US" sz="5400" dirty="0"/>
                <a:t>Outreach</a:t>
              </a:r>
            </a:p>
          </p:txBody>
        </p:sp>
        <p:sp>
          <p:nvSpPr>
            <p:cNvPr id="80" name="Rectangle 79">
              <a:extLst>
                <a:ext uri="{FF2B5EF4-FFF2-40B4-BE49-F238E27FC236}">
                  <a16:creationId xmlns:a16="http://schemas.microsoft.com/office/drawing/2014/main" id="{4A2B6BB6-403F-EE4C-B3D9-5471BF6397FE}"/>
                </a:ext>
              </a:extLst>
            </p:cNvPr>
            <p:cNvSpPr/>
            <p:nvPr/>
          </p:nvSpPr>
          <p:spPr>
            <a:xfrm rot="5400000" flipH="1">
              <a:off x="2309110" y="-485566"/>
              <a:ext cx="48831" cy="2852982"/>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grpSp>
      <p:grpSp>
        <p:nvGrpSpPr>
          <p:cNvPr id="47" name="Group 46">
            <a:extLst>
              <a:ext uri="{FF2B5EF4-FFF2-40B4-BE49-F238E27FC236}">
                <a16:creationId xmlns:a16="http://schemas.microsoft.com/office/drawing/2014/main" id="{6B4B77C4-E059-0C4E-8C8E-30422CBE357F}"/>
              </a:ext>
            </a:extLst>
          </p:cNvPr>
          <p:cNvGrpSpPr/>
          <p:nvPr/>
        </p:nvGrpSpPr>
        <p:grpSpPr>
          <a:xfrm>
            <a:off x="1739544" y="2446239"/>
            <a:ext cx="1336370" cy="1421832"/>
            <a:chOff x="5054210" y="2211897"/>
            <a:chExt cx="2286000" cy="2416096"/>
          </a:xfrm>
        </p:grpSpPr>
        <p:grpSp>
          <p:nvGrpSpPr>
            <p:cNvPr id="19" name="Group 18">
              <a:extLst>
                <a:ext uri="{FF2B5EF4-FFF2-40B4-BE49-F238E27FC236}">
                  <a16:creationId xmlns:a16="http://schemas.microsoft.com/office/drawing/2014/main" id="{D98B1F33-53BE-874D-9C6E-C4DFE2625E0B}"/>
                </a:ext>
              </a:extLst>
            </p:cNvPr>
            <p:cNvGrpSpPr/>
            <p:nvPr/>
          </p:nvGrpSpPr>
          <p:grpSpPr>
            <a:xfrm>
              <a:off x="5532418" y="2706045"/>
              <a:ext cx="1329584" cy="1357439"/>
              <a:chOff x="5364111" y="2049739"/>
              <a:chExt cx="914399" cy="914400"/>
            </a:xfrm>
          </p:grpSpPr>
          <p:sp>
            <p:nvSpPr>
              <p:cNvPr id="18" name="Oval 17">
                <a:extLst>
                  <a:ext uri="{FF2B5EF4-FFF2-40B4-BE49-F238E27FC236}">
                    <a16:creationId xmlns:a16="http://schemas.microsoft.com/office/drawing/2014/main" id="{A1F4DBBE-3AF9-0448-BE93-784BABC95219}"/>
                  </a:ext>
                </a:extLst>
              </p:cNvPr>
              <p:cNvSpPr/>
              <p:nvPr/>
            </p:nvSpPr>
            <p:spPr>
              <a:xfrm>
                <a:off x="5364111" y="2049739"/>
                <a:ext cx="914399" cy="914400"/>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pic>
            <p:nvPicPr>
              <p:cNvPr id="17" name="Picture 16" descr="Icon&#10;&#10;Description automatically generated">
                <a:extLst>
                  <a:ext uri="{FF2B5EF4-FFF2-40B4-BE49-F238E27FC236}">
                    <a16:creationId xmlns:a16="http://schemas.microsoft.com/office/drawing/2014/main" id="{C4C8296E-F6C2-E845-91F3-4CE04629CB88}"/>
                  </a:ext>
                </a:extLst>
              </p:cNvPr>
              <p:cNvPicPr>
                <a:picLocks noChangeAspect="1"/>
              </p:cNvPicPr>
              <p:nvPr/>
            </p:nvPicPr>
            <p:blipFill>
              <a:blip/>
              <a:stretch>
                <a:fillRect/>
              </a:stretch>
            </p:blipFill>
            <p:spPr>
              <a:xfrm>
                <a:off x="5508093" y="2272260"/>
                <a:ext cx="626435" cy="522135"/>
              </a:xfrm>
              <a:prstGeom prst="rect">
                <a:avLst/>
              </a:prstGeom>
            </p:spPr>
          </p:pic>
        </p:grpSp>
        <p:sp>
          <p:nvSpPr>
            <p:cNvPr id="26" name="Donut 25">
              <a:extLst>
                <a:ext uri="{FF2B5EF4-FFF2-40B4-BE49-F238E27FC236}">
                  <a16:creationId xmlns:a16="http://schemas.microsoft.com/office/drawing/2014/main" id="{4DDEE95F-F3B2-0443-80CB-340FF6A8C375}"/>
                </a:ext>
              </a:extLst>
            </p:cNvPr>
            <p:cNvSpPr>
              <a:spLocks noChangeAspect="1"/>
            </p:cNvSpPr>
            <p:nvPr/>
          </p:nvSpPr>
          <p:spPr>
            <a:xfrm>
              <a:off x="5054210" y="2211897"/>
              <a:ext cx="2286000" cy="2416096"/>
            </a:xfrm>
            <a:prstGeom prst="donut">
              <a:avLst>
                <a:gd name="adj" fmla="val 1879"/>
              </a:avLst>
            </a:prstGeom>
            <a:solidFill>
              <a:schemeClr val="bg1"/>
            </a:solid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sp>
        <p:nvSpPr>
          <p:cNvPr id="27" name="Donut 26">
            <a:extLst>
              <a:ext uri="{FF2B5EF4-FFF2-40B4-BE49-F238E27FC236}">
                <a16:creationId xmlns:a16="http://schemas.microsoft.com/office/drawing/2014/main" id="{6E5B10C8-5221-604F-9E93-2BEBCAD0460C}"/>
              </a:ext>
            </a:extLst>
          </p:cNvPr>
          <p:cNvSpPr>
            <a:spLocks/>
          </p:cNvSpPr>
          <p:nvPr/>
        </p:nvSpPr>
        <p:spPr>
          <a:xfrm>
            <a:off x="1195323" y="1996582"/>
            <a:ext cx="2405467" cy="2421490"/>
          </a:xfrm>
          <a:prstGeom prst="donut">
            <a:avLst>
              <a:gd name="adj" fmla="val 1156"/>
            </a:avLst>
          </a:prstGeom>
          <a:solidFill>
            <a:schemeClr val="bg1"/>
          </a:solidFill>
          <a:ln w="1587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35" name="Donut 34">
            <a:extLst>
              <a:ext uri="{FF2B5EF4-FFF2-40B4-BE49-F238E27FC236}">
                <a16:creationId xmlns:a16="http://schemas.microsoft.com/office/drawing/2014/main" id="{B1405ED4-4173-5346-B3DC-6CE120AEC6AC}"/>
              </a:ext>
            </a:extLst>
          </p:cNvPr>
          <p:cNvSpPr/>
          <p:nvPr/>
        </p:nvSpPr>
        <p:spPr>
          <a:xfrm>
            <a:off x="527139" y="1323946"/>
            <a:ext cx="3741837" cy="3766762"/>
          </a:xfrm>
          <a:prstGeom prst="donut">
            <a:avLst>
              <a:gd name="adj" fmla="val 17757"/>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sp>
        <p:nvSpPr>
          <p:cNvPr id="28" name="Oval 27">
            <a:extLst>
              <a:ext uri="{FF2B5EF4-FFF2-40B4-BE49-F238E27FC236}">
                <a16:creationId xmlns:a16="http://schemas.microsoft.com/office/drawing/2014/main" id="{6BC48ACC-41A2-5546-BE9E-F8C062FFB5C2}"/>
              </a:ext>
            </a:extLst>
          </p:cNvPr>
          <p:cNvSpPr/>
          <p:nvPr/>
        </p:nvSpPr>
        <p:spPr>
          <a:xfrm>
            <a:off x="3221129" y="2124639"/>
            <a:ext cx="441129" cy="500750"/>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16" name="Graphic 15" descr="Connections with solid fill">
            <a:extLst>
              <a:ext uri="{FF2B5EF4-FFF2-40B4-BE49-F238E27FC236}">
                <a16:creationId xmlns:a16="http://schemas.microsoft.com/office/drawing/2014/main" id="{8F903E87-6E7D-A640-ADD7-3F0D6D4E2EB2}"/>
              </a:ext>
            </a:extLst>
          </p:cNvPr>
          <p:cNvPicPr>
            <a:picLocks noChangeAspect="1"/>
          </p:cNvPicPr>
          <p:nvPr/>
        </p:nvPicPr>
        <p:blipFill>
          <a:blip/>
          <a:stretch>
            <a:fillRect/>
          </a:stretch>
        </p:blipFill>
        <p:spPr>
          <a:xfrm>
            <a:off x="3239739" y="2179145"/>
            <a:ext cx="397016" cy="414207"/>
          </a:xfrm>
          <a:prstGeom prst="rect">
            <a:avLst/>
          </a:prstGeom>
        </p:spPr>
      </p:pic>
      <p:sp>
        <p:nvSpPr>
          <p:cNvPr id="36" name="Rectangle 35">
            <a:extLst>
              <a:ext uri="{FF2B5EF4-FFF2-40B4-BE49-F238E27FC236}">
                <a16:creationId xmlns:a16="http://schemas.microsoft.com/office/drawing/2014/main" id="{51360EFD-EDC6-BC4F-BD29-F70B0E0CB815}"/>
              </a:ext>
            </a:extLst>
          </p:cNvPr>
          <p:cNvSpPr/>
          <p:nvPr/>
        </p:nvSpPr>
        <p:spPr>
          <a:xfrm rot="17318878">
            <a:off x="3013568" y="3641946"/>
            <a:ext cx="2222556" cy="409581"/>
          </a:xfrm>
          <a:prstGeom prst="rect">
            <a:avLst/>
          </a:prstGeom>
          <a:noFill/>
          <a:effectLst>
            <a:outerShdw dist="50800" sx="1000" sy="1000" algn="ctr" rotWithShape="0">
              <a:srgbClr val="000000"/>
            </a:outerShdw>
          </a:effectLst>
        </p:spPr>
        <p:txBody>
          <a:bodyPr wrap="square" lIns="91440" tIns="45720" rIns="91440" bIns="45720">
            <a:prstTxWarp prst="textArchDown">
              <a:avLst>
                <a:gd name="adj" fmla="val 21274687"/>
              </a:avLst>
            </a:prstTxWarp>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Community Services</a:t>
            </a:r>
          </a:p>
        </p:txBody>
      </p:sp>
      <p:cxnSp>
        <p:nvCxnSpPr>
          <p:cNvPr id="49" name="Straight Arrow Connector 48">
            <a:extLst>
              <a:ext uri="{FF2B5EF4-FFF2-40B4-BE49-F238E27FC236}">
                <a16:creationId xmlns:a16="http://schemas.microsoft.com/office/drawing/2014/main" id="{350A198B-CA27-DE40-9D6E-266DFDC20AA7}"/>
              </a:ext>
            </a:extLst>
          </p:cNvPr>
          <p:cNvCxnSpPr>
            <a:cxnSpLocks/>
          </p:cNvCxnSpPr>
          <p:nvPr/>
        </p:nvCxnSpPr>
        <p:spPr>
          <a:xfrm flipV="1">
            <a:off x="1638999" y="3635820"/>
            <a:ext cx="204713" cy="18856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88A65A4-A586-F340-831C-8AB5BA6D16F8}"/>
              </a:ext>
            </a:extLst>
          </p:cNvPr>
          <p:cNvCxnSpPr>
            <a:cxnSpLocks/>
          </p:cNvCxnSpPr>
          <p:nvPr/>
        </p:nvCxnSpPr>
        <p:spPr>
          <a:xfrm flipV="1">
            <a:off x="3008376" y="2554744"/>
            <a:ext cx="204713" cy="18856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581327BF-8135-0B44-922F-358B5296A9F9}"/>
              </a:ext>
            </a:extLst>
          </p:cNvPr>
          <p:cNvSpPr/>
          <p:nvPr/>
        </p:nvSpPr>
        <p:spPr>
          <a:xfrm>
            <a:off x="1159358" y="2124639"/>
            <a:ext cx="443675"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55" name="Graphic 54" descr="Handshake with solid fill">
            <a:extLst>
              <a:ext uri="{FF2B5EF4-FFF2-40B4-BE49-F238E27FC236}">
                <a16:creationId xmlns:a16="http://schemas.microsoft.com/office/drawing/2014/main" id="{143F149E-4687-B54C-A3B1-919685EF3C35}"/>
              </a:ext>
            </a:extLst>
          </p:cNvPr>
          <p:cNvPicPr>
            <a:picLocks noChangeAspect="1"/>
          </p:cNvPicPr>
          <p:nvPr/>
        </p:nvPicPr>
        <p:blipFill>
          <a:blip/>
          <a:stretch>
            <a:fillRect/>
          </a:stretch>
        </p:blipFill>
        <p:spPr>
          <a:xfrm>
            <a:off x="1150513" y="2150220"/>
            <a:ext cx="454451" cy="457478"/>
          </a:xfrm>
          <a:prstGeom prst="rect">
            <a:avLst/>
          </a:prstGeom>
        </p:spPr>
      </p:pic>
      <p:cxnSp>
        <p:nvCxnSpPr>
          <p:cNvPr id="59" name="Straight Arrow Connector 58">
            <a:extLst>
              <a:ext uri="{FF2B5EF4-FFF2-40B4-BE49-F238E27FC236}">
                <a16:creationId xmlns:a16="http://schemas.microsoft.com/office/drawing/2014/main" id="{B430C14D-EE17-CF47-9552-1D3FBE6F05B8}"/>
              </a:ext>
            </a:extLst>
          </p:cNvPr>
          <p:cNvCxnSpPr>
            <a:cxnSpLocks/>
          </p:cNvCxnSpPr>
          <p:nvPr/>
        </p:nvCxnSpPr>
        <p:spPr>
          <a:xfrm>
            <a:off x="1576105" y="2554744"/>
            <a:ext cx="219519" cy="1920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A3021917-CBED-5147-95FC-B497EC7D5B87}"/>
              </a:ext>
            </a:extLst>
          </p:cNvPr>
          <p:cNvSpPr/>
          <p:nvPr/>
        </p:nvSpPr>
        <p:spPr>
          <a:xfrm>
            <a:off x="3240139" y="3776472"/>
            <a:ext cx="443676" cy="500441"/>
          </a:xfrm>
          <a:prstGeom prst="ellipse">
            <a:avLst/>
          </a:prstGeom>
          <a:solidFill>
            <a:srgbClr val="FF0000"/>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cxnSp>
        <p:nvCxnSpPr>
          <p:cNvPr id="72" name="Straight Arrow Connector 71">
            <a:extLst>
              <a:ext uri="{FF2B5EF4-FFF2-40B4-BE49-F238E27FC236}">
                <a16:creationId xmlns:a16="http://schemas.microsoft.com/office/drawing/2014/main" id="{CAFE65F6-7C6A-714A-9E03-BCB84DC8BB0B}"/>
              </a:ext>
            </a:extLst>
          </p:cNvPr>
          <p:cNvCxnSpPr>
            <a:cxnSpLocks/>
          </p:cNvCxnSpPr>
          <p:nvPr/>
        </p:nvCxnSpPr>
        <p:spPr>
          <a:xfrm>
            <a:off x="3008376" y="3639312"/>
            <a:ext cx="237124" cy="1920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93ABC21-B587-E44D-A687-33D38B274DEB}"/>
              </a:ext>
            </a:extLst>
          </p:cNvPr>
          <p:cNvSpPr txBox="1"/>
          <p:nvPr/>
        </p:nvSpPr>
        <p:spPr>
          <a:xfrm>
            <a:off x="984874" y="4230741"/>
            <a:ext cx="1095170" cy="261610"/>
          </a:xfrm>
          <a:prstGeom prst="rect">
            <a:avLst/>
          </a:prstGeom>
          <a:noFill/>
        </p:spPr>
        <p:txBody>
          <a:bodyPr wrap="square" rtlCol="0">
            <a:spAutoFit/>
          </a:bodyPr>
          <a:lstStyle/>
          <a:p>
            <a:r>
              <a:rPr lang="en-US" sz="1100" dirty="0">
                <a:latin typeface="Tahoma" charset="0"/>
                <a:ea typeface="Tahoma" charset="0"/>
                <a:cs typeface="Tahoma" charset="0"/>
              </a:rPr>
              <a:t>Free Tools</a:t>
            </a:r>
          </a:p>
        </p:txBody>
      </p:sp>
      <p:sp>
        <p:nvSpPr>
          <p:cNvPr id="76" name="TextBox 75">
            <a:extLst>
              <a:ext uri="{FF2B5EF4-FFF2-40B4-BE49-F238E27FC236}">
                <a16:creationId xmlns:a16="http://schemas.microsoft.com/office/drawing/2014/main" id="{2D664EF2-7559-2B42-85C6-B296C743BCF8}"/>
              </a:ext>
            </a:extLst>
          </p:cNvPr>
          <p:cNvSpPr txBox="1"/>
          <p:nvPr/>
        </p:nvSpPr>
        <p:spPr>
          <a:xfrm>
            <a:off x="3258404" y="4260828"/>
            <a:ext cx="688047" cy="261610"/>
          </a:xfrm>
          <a:prstGeom prst="rect">
            <a:avLst/>
          </a:prstGeom>
          <a:noFill/>
        </p:spPr>
        <p:txBody>
          <a:bodyPr wrap="square" rtlCol="0">
            <a:spAutoFit/>
          </a:bodyPr>
          <a:lstStyle/>
          <a:p>
            <a:r>
              <a:rPr lang="en-US" sz="1100" dirty="0">
                <a:latin typeface="Tahoma" charset="0"/>
                <a:ea typeface="Tahoma" charset="0"/>
                <a:cs typeface="Tahoma" charset="0"/>
              </a:rPr>
              <a:t>DNB</a:t>
            </a:r>
          </a:p>
        </p:txBody>
      </p:sp>
      <p:sp>
        <p:nvSpPr>
          <p:cNvPr id="77" name="TextBox 76">
            <a:extLst>
              <a:ext uri="{FF2B5EF4-FFF2-40B4-BE49-F238E27FC236}">
                <a16:creationId xmlns:a16="http://schemas.microsoft.com/office/drawing/2014/main" id="{5AAB0CE2-3E99-984A-8E04-F21D4A5AAB8A}"/>
              </a:ext>
            </a:extLst>
          </p:cNvPr>
          <p:cNvSpPr txBox="1"/>
          <p:nvPr/>
        </p:nvSpPr>
        <p:spPr>
          <a:xfrm>
            <a:off x="1098187" y="1888301"/>
            <a:ext cx="703340" cy="261610"/>
          </a:xfrm>
          <a:prstGeom prst="rect">
            <a:avLst/>
          </a:prstGeom>
          <a:noFill/>
        </p:spPr>
        <p:txBody>
          <a:bodyPr wrap="square" rtlCol="0">
            <a:spAutoFit/>
          </a:bodyPr>
          <a:lstStyle/>
          <a:p>
            <a:r>
              <a:rPr lang="en-US" sz="1100" dirty="0">
                <a:latin typeface="Tahoma" charset="0"/>
                <a:ea typeface="Tahoma" charset="0"/>
                <a:cs typeface="Tahoma" charset="0"/>
              </a:rPr>
              <a:t>CSIRT</a:t>
            </a:r>
          </a:p>
        </p:txBody>
      </p:sp>
      <p:sp>
        <p:nvSpPr>
          <p:cNvPr id="78" name="TextBox 77">
            <a:extLst>
              <a:ext uri="{FF2B5EF4-FFF2-40B4-BE49-F238E27FC236}">
                <a16:creationId xmlns:a16="http://schemas.microsoft.com/office/drawing/2014/main" id="{BBB33B17-EF6B-5D48-A95F-B58FD9872255}"/>
              </a:ext>
            </a:extLst>
          </p:cNvPr>
          <p:cNvSpPr txBox="1"/>
          <p:nvPr/>
        </p:nvSpPr>
        <p:spPr>
          <a:xfrm>
            <a:off x="3174525" y="1888301"/>
            <a:ext cx="869335" cy="261610"/>
          </a:xfrm>
          <a:prstGeom prst="rect">
            <a:avLst/>
          </a:prstGeom>
          <a:noFill/>
        </p:spPr>
        <p:txBody>
          <a:bodyPr wrap="square" rtlCol="0">
            <a:spAutoFit/>
          </a:bodyPr>
          <a:lstStyle/>
          <a:p>
            <a:r>
              <a:rPr lang="en-US" sz="1100" dirty="0">
                <a:latin typeface="Tahoma" charset="0"/>
                <a:ea typeface="Tahoma" charset="0"/>
                <a:cs typeface="Tahoma" charset="0"/>
              </a:rPr>
              <a:t>Events</a:t>
            </a:r>
          </a:p>
        </p:txBody>
      </p:sp>
      <p:sp>
        <p:nvSpPr>
          <p:cNvPr id="42" name="Oval 41">
            <a:extLst>
              <a:ext uri="{FF2B5EF4-FFF2-40B4-BE49-F238E27FC236}">
                <a16:creationId xmlns:a16="http://schemas.microsoft.com/office/drawing/2014/main" id="{51F7FA87-857F-4C42-A2DE-793CCDB315E8}"/>
              </a:ext>
            </a:extLst>
          </p:cNvPr>
          <p:cNvSpPr/>
          <p:nvPr/>
        </p:nvSpPr>
        <p:spPr>
          <a:xfrm>
            <a:off x="1161288" y="3772954"/>
            <a:ext cx="443676" cy="500441"/>
          </a:xfrm>
          <a:prstGeom prst="ellipse">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44" name="Graphic 43" descr="Tools with solid fill">
            <a:extLst>
              <a:ext uri="{FF2B5EF4-FFF2-40B4-BE49-F238E27FC236}">
                <a16:creationId xmlns:a16="http://schemas.microsoft.com/office/drawing/2014/main" id="{BBF28B2B-13A5-5C46-8A01-AC2D730D5A91}"/>
              </a:ext>
            </a:extLst>
          </p:cNvPr>
          <p:cNvPicPr>
            <a:picLocks noChangeAspect="1"/>
          </p:cNvPicPr>
          <p:nvPr/>
        </p:nvPicPr>
        <p:blipFill>
          <a:blip/>
          <a:stretch>
            <a:fillRect/>
          </a:stretch>
        </p:blipFill>
        <p:spPr>
          <a:xfrm>
            <a:off x="1202331" y="3846736"/>
            <a:ext cx="365249" cy="378644"/>
          </a:xfrm>
          <a:prstGeom prst="rect">
            <a:avLst/>
          </a:prstGeom>
        </p:spPr>
      </p:pic>
      <p:sp>
        <p:nvSpPr>
          <p:cNvPr id="40" name="Arc 39">
            <a:extLst>
              <a:ext uri="{FF2B5EF4-FFF2-40B4-BE49-F238E27FC236}">
                <a16:creationId xmlns:a16="http://schemas.microsoft.com/office/drawing/2014/main" id="{C6A84108-71BE-314F-8E6D-93BF6824A0CA}"/>
              </a:ext>
            </a:extLst>
          </p:cNvPr>
          <p:cNvSpPr/>
          <p:nvPr/>
        </p:nvSpPr>
        <p:spPr>
          <a:xfrm rot="15304798">
            <a:off x="530352" y="1325880"/>
            <a:ext cx="3739896" cy="3767328"/>
          </a:xfrm>
          <a:prstGeom prst="arc">
            <a:avLst>
              <a:gd name="adj1" fmla="val 13356041"/>
              <a:gd name="adj2" fmla="val 3598054"/>
            </a:avLst>
          </a:prstGeom>
          <a:ln w="76200" cap="rnd">
            <a:solidFill>
              <a:schemeClr val="tx1"/>
            </a:solidFill>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2" name="Group 1">
            <a:extLst>
              <a:ext uri="{FF2B5EF4-FFF2-40B4-BE49-F238E27FC236}">
                <a16:creationId xmlns:a16="http://schemas.microsoft.com/office/drawing/2014/main" id="{B4615C3F-10F9-F84A-AD11-1E8903040452}"/>
              </a:ext>
            </a:extLst>
          </p:cNvPr>
          <p:cNvGrpSpPr/>
          <p:nvPr/>
        </p:nvGrpSpPr>
        <p:grpSpPr>
          <a:xfrm>
            <a:off x="7422907" y="499490"/>
            <a:ext cx="2095806" cy="369332"/>
            <a:chOff x="6179413" y="453770"/>
            <a:chExt cx="2095806" cy="369332"/>
          </a:xfrm>
        </p:grpSpPr>
        <p:sp>
          <p:nvSpPr>
            <p:cNvPr id="39" name="TextBox 38">
              <a:extLst>
                <a:ext uri="{FF2B5EF4-FFF2-40B4-BE49-F238E27FC236}">
                  <a16:creationId xmlns:a16="http://schemas.microsoft.com/office/drawing/2014/main" id="{C151D9D8-69D7-2542-911F-C10E30F62200}"/>
                </a:ext>
              </a:extLst>
            </p:cNvPr>
            <p:cNvSpPr txBox="1"/>
            <p:nvPr/>
          </p:nvSpPr>
          <p:spPr>
            <a:xfrm>
              <a:off x="6179413" y="453770"/>
              <a:ext cx="2095806" cy="369332"/>
            </a:xfrm>
            <a:prstGeom prst="rect">
              <a:avLst/>
            </a:prstGeom>
            <a:noFill/>
          </p:spPr>
          <p:txBody>
            <a:bodyPr wrap="square" rtlCol="0">
              <a:spAutoFit/>
            </a:bodyPr>
            <a:lstStyle/>
            <a:p>
              <a:r>
                <a:rPr lang="en-US" sz="1800" dirty="0">
                  <a:ea typeface="Tahoma" charset="0"/>
                  <a:cs typeface="Tahoma" charset="0"/>
                </a:rPr>
                <a:t>Dragon News Bytes</a:t>
              </a:r>
            </a:p>
          </p:txBody>
        </p:sp>
        <p:sp>
          <p:nvSpPr>
            <p:cNvPr id="41" name="Rectangle 40">
              <a:extLst>
                <a:ext uri="{FF2B5EF4-FFF2-40B4-BE49-F238E27FC236}">
                  <a16:creationId xmlns:a16="http://schemas.microsoft.com/office/drawing/2014/main" id="{E13D9C23-8286-6440-9AE4-D30B5309037C}"/>
                </a:ext>
              </a:extLst>
            </p:cNvPr>
            <p:cNvSpPr/>
            <p:nvPr/>
          </p:nvSpPr>
          <p:spPr>
            <a:xfrm rot="5400000">
              <a:off x="7214515" y="-242819"/>
              <a:ext cx="27432" cy="2093976"/>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grpSp>
      <p:sp>
        <p:nvSpPr>
          <p:cNvPr id="3" name="Rectangle 2">
            <a:extLst>
              <a:ext uri="{FF2B5EF4-FFF2-40B4-BE49-F238E27FC236}">
                <a16:creationId xmlns:a16="http://schemas.microsoft.com/office/drawing/2014/main" id="{77544A6C-3F2A-2149-B8B4-07845EEE0D95}"/>
              </a:ext>
            </a:extLst>
          </p:cNvPr>
          <p:cNvSpPr/>
          <p:nvPr/>
        </p:nvSpPr>
        <p:spPr>
          <a:xfrm>
            <a:off x="5424398" y="1469065"/>
            <a:ext cx="6092825" cy="600164"/>
          </a:xfrm>
          <a:prstGeom prst="rect">
            <a:avLst/>
          </a:prstGeom>
        </p:spPr>
        <p:txBody>
          <a:bodyPr>
            <a:spAutoFit/>
          </a:bodyPr>
          <a:lstStyle/>
          <a:p>
            <a:r>
              <a:rPr lang="en-US" sz="1100" dirty="0"/>
              <a:t>Dragon News Bytes is a private and restricted mailing list that distributes Information Security news articles. These articles may come from newspapers, magazines, and other online resources, as well as from Team Cymru’s own research.</a:t>
            </a:r>
          </a:p>
        </p:txBody>
      </p:sp>
      <p:sp>
        <p:nvSpPr>
          <p:cNvPr id="45" name="Rectangle 44">
            <a:extLst>
              <a:ext uri="{FF2B5EF4-FFF2-40B4-BE49-F238E27FC236}">
                <a16:creationId xmlns:a16="http://schemas.microsoft.com/office/drawing/2014/main" id="{4B2A93F7-041F-BA4B-8FD3-F2C154787E14}"/>
              </a:ext>
            </a:extLst>
          </p:cNvPr>
          <p:cNvSpPr/>
          <p:nvPr/>
        </p:nvSpPr>
        <p:spPr>
          <a:xfrm>
            <a:off x="6327640" y="1030444"/>
            <a:ext cx="4603232" cy="276999"/>
          </a:xfrm>
          <a:prstGeom prst="rect">
            <a:avLst/>
          </a:prstGeom>
        </p:spPr>
        <p:txBody>
          <a:bodyPr wrap="square">
            <a:spAutoFit/>
          </a:bodyPr>
          <a:lstStyle/>
          <a:p>
            <a:r>
              <a:rPr lang="en-US" sz="1200" b="1" dirty="0"/>
              <a:t>Curated Information Security News provided by Team Cymru </a:t>
            </a:r>
          </a:p>
        </p:txBody>
      </p:sp>
      <p:grpSp>
        <p:nvGrpSpPr>
          <p:cNvPr id="23" name="Group 22">
            <a:extLst>
              <a:ext uri="{FF2B5EF4-FFF2-40B4-BE49-F238E27FC236}">
                <a16:creationId xmlns:a16="http://schemas.microsoft.com/office/drawing/2014/main" id="{6D81279C-F5A3-AD4D-8371-7A254165B9F0}"/>
              </a:ext>
            </a:extLst>
          </p:cNvPr>
          <p:cNvGrpSpPr/>
          <p:nvPr/>
        </p:nvGrpSpPr>
        <p:grpSpPr>
          <a:xfrm>
            <a:off x="4692078" y="2399221"/>
            <a:ext cx="7557465" cy="4091267"/>
            <a:chOff x="4692079" y="2225596"/>
            <a:chExt cx="7557465" cy="4091267"/>
          </a:xfrm>
        </p:grpSpPr>
        <p:sp>
          <p:nvSpPr>
            <p:cNvPr id="5" name="Rectangle 4">
              <a:extLst>
                <a:ext uri="{FF2B5EF4-FFF2-40B4-BE49-F238E27FC236}">
                  <a16:creationId xmlns:a16="http://schemas.microsoft.com/office/drawing/2014/main" id="{E758F8F2-5A22-8A46-967B-5999ABB45198}"/>
                </a:ext>
              </a:extLst>
            </p:cNvPr>
            <p:cNvSpPr/>
            <p:nvPr/>
          </p:nvSpPr>
          <p:spPr>
            <a:xfrm>
              <a:off x="6254345" y="2225596"/>
              <a:ext cx="4432932" cy="261610"/>
            </a:xfrm>
            <a:prstGeom prst="rect">
              <a:avLst/>
            </a:prstGeom>
          </p:spPr>
          <p:txBody>
            <a:bodyPr wrap="square">
              <a:spAutoFit/>
            </a:bodyPr>
            <a:lstStyle/>
            <a:p>
              <a:r>
                <a:rPr lang="en-US" sz="1100" dirty="0"/>
                <a:t>[APT] – Advanced Persistent Threat, Nation State hacks and malware</a:t>
              </a:r>
            </a:p>
          </p:txBody>
        </p:sp>
        <p:sp>
          <p:nvSpPr>
            <p:cNvPr id="7" name="Rectangle 6">
              <a:extLst>
                <a:ext uri="{FF2B5EF4-FFF2-40B4-BE49-F238E27FC236}">
                  <a16:creationId xmlns:a16="http://schemas.microsoft.com/office/drawing/2014/main" id="{60C46D0E-BC80-AD4F-8370-28C7D4D84D69}"/>
                </a:ext>
              </a:extLst>
            </p:cNvPr>
            <p:cNvSpPr/>
            <p:nvPr/>
          </p:nvSpPr>
          <p:spPr>
            <a:xfrm>
              <a:off x="5969409" y="2608562"/>
              <a:ext cx="5002804" cy="261610"/>
            </a:xfrm>
            <a:prstGeom prst="rect">
              <a:avLst/>
            </a:prstGeom>
          </p:spPr>
          <p:txBody>
            <a:bodyPr wrap="square">
              <a:spAutoFit/>
            </a:bodyPr>
            <a:lstStyle/>
            <a:p>
              <a:r>
                <a:rPr lang="en-US" sz="1100" dirty="0"/>
                <a:t>[ARREST] – News of arrests, court matters and sentencing for InfoSec criminals</a:t>
              </a:r>
            </a:p>
          </p:txBody>
        </p:sp>
        <p:sp>
          <p:nvSpPr>
            <p:cNvPr id="8" name="Rectangle 7">
              <a:extLst>
                <a:ext uri="{FF2B5EF4-FFF2-40B4-BE49-F238E27FC236}">
                  <a16:creationId xmlns:a16="http://schemas.microsoft.com/office/drawing/2014/main" id="{8134E8DA-8C2D-EC49-9043-F0B337BA69B9}"/>
                </a:ext>
              </a:extLst>
            </p:cNvPr>
            <p:cNvSpPr/>
            <p:nvPr/>
          </p:nvSpPr>
          <p:spPr>
            <a:xfrm>
              <a:off x="6757413" y="2991528"/>
              <a:ext cx="3426796" cy="261610"/>
            </a:xfrm>
            <a:prstGeom prst="rect">
              <a:avLst/>
            </a:prstGeom>
          </p:spPr>
          <p:txBody>
            <a:bodyPr wrap="square">
              <a:spAutoFit/>
            </a:bodyPr>
            <a:lstStyle/>
            <a:p>
              <a:r>
                <a:rPr lang="en-US" sz="1100" dirty="0"/>
                <a:t>[ATTACK] – DDoS, defacements and criminal ‘hacks’</a:t>
              </a:r>
            </a:p>
          </p:txBody>
        </p:sp>
        <p:sp>
          <p:nvSpPr>
            <p:cNvPr id="9" name="Rectangle 8">
              <a:extLst>
                <a:ext uri="{FF2B5EF4-FFF2-40B4-BE49-F238E27FC236}">
                  <a16:creationId xmlns:a16="http://schemas.microsoft.com/office/drawing/2014/main" id="{7BAABCA2-07CD-074A-9187-F3E0A837A170}"/>
                </a:ext>
              </a:extLst>
            </p:cNvPr>
            <p:cNvSpPr/>
            <p:nvPr/>
          </p:nvSpPr>
          <p:spPr>
            <a:xfrm>
              <a:off x="5793842" y="3374494"/>
              <a:ext cx="5353939" cy="261610"/>
            </a:xfrm>
            <a:prstGeom prst="rect">
              <a:avLst/>
            </a:prstGeom>
          </p:spPr>
          <p:txBody>
            <a:bodyPr wrap="square">
              <a:spAutoFit/>
            </a:bodyPr>
            <a:lstStyle/>
            <a:p>
              <a:r>
                <a:rPr lang="en-US" sz="1100" dirty="0"/>
                <a:t>[HACKTIVISM] – Anonymous, #OpAnything plus anything related to online protests</a:t>
              </a:r>
            </a:p>
          </p:txBody>
        </p:sp>
        <p:sp>
          <p:nvSpPr>
            <p:cNvPr id="10" name="Rectangle 9">
              <a:extLst>
                <a:ext uri="{FF2B5EF4-FFF2-40B4-BE49-F238E27FC236}">
                  <a16:creationId xmlns:a16="http://schemas.microsoft.com/office/drawing/2014/main" id="{425D5EA3-EBE2-F14F-BF3E-0DE0E94E9F88}"/>
                </a:ext>
              </a:extLst>
            </p:cNvPr>
            <p:cNvSpPr/>
            <p:nvPr/>
          </p:nvSpPr>
          <p:spPr>
            <a:xfrm>
              <a:off x="6365908" y="3757460"/>
              <a:ext cx="4209806" cy="261610"/>
            </a:xfrm>
            <a:prstGeom prst="rect">
              <a:avLst/>
            </a:prstGeom>
          </p:spPr>
          <p:txBody>
            <a:bodyPr wrap="square">
              <a:spAutoFit/>
            </a:bodyPr>
            <a:lstStyle/>
            <a:p>
              <a:r>
                <a:rPr lang="en-US" sz="1100" dirty="0"/>
                <a:t>[MALWARE] – Viruses, botnets and other stuff we know you love</a:t>
              </a:r>
            </a:p>
          </p:txBody>
        </p:sp>
        <p:sp>
          <p:nvSpPr>
            <p:cNvPr id="11" name="Rectangle 10">
              <a:extLst>
                <a:ext uri="{FF2B5EF4-FFF2-40B4-BE49-F238E27FC236}">
                  <a16:creationId xmlns:a16="http://schemas.microsoft.com/office/drawing/2014/main" id="{57FD0C5C-F02A-E74E-BC5B-ECE7929A2C78}"/>
                </a:ext>
              </a:extLst>
            </p:cNvPr>
            <p:cNvSpPr/>
            <p:nvPr/>
          </p:nvSpPr>
          <p:spPr>
            <a:xfrm>
              <a:off x="6700496" y="4140426"/>
              <a:ext cx="3540630" cy="261610"/>
            </a:xfrm>
            <a:prstGeom prst="rect">
              <a:avLst/>
            </a:prstGeom>
          </p:spPr>
          <p:txBody>
            <a:bodyPr wrap="square">
              <a:spAutoFit/>
            </a:bodyPr>
            <a:lstStyle/>
            <a:p>
              <a:r>
                <a:rPr lang="en-US" sz="1100" dirty="0"/>
                <a:t>[MOBILE] – Anything related to Android, iOS Security</a:t>
              </a:r>
            </a:p>
          </p:txBody>
        </p:sp>
        <p:sp>
          <p:nvSpPr>
            <p:cNvPr id="13" name="Rectangle 12">
              <a:extLst>
                <a:ext uri="{FF2B5EF4-FFF2-40B4-BE49-F238E27FC236}">
                  <a16:creationId xmlns:a16="http://schemas.microsoft.com/office/drawing/2014/main" id="{22D76FB8-1B62-5748-B274-5676FF104498}"/>
                </a:ext>
              </a:extLst>
            </p:cNvPr>
            <p:cNvSpPr/>
            <p:nvPr/>
          </p:nvSpPr>
          <p:spPr>
            <a:xfrm>
              <a:off x="6132308" y="4523392"/>
              <a:ext cx="4677006" cy="261610"/>
            </a:xfrm>
            <a:prstGeom prst="rect">
              <a:avLst/>
            </a:prstGeom>
          </p:spPr>
          <p:txBody>
            <a:bodyPr wrap="square">
              <a:spAutoFit/>
            </a:bodyPr>
            <a:lstStyle/>
            <a:p>
              <a:r>
                <a:rPr lang="en-US" sz="1100" dirty="0"/>
                <a:t>[POLICY] – Anything related to InfoSec policies, guidance and procedures</a:t>
              </a:r>
            </a:p>
          </p:txBody>
        </p:sp>
        <p:sp>
          <p:nvSpPr>
            <p:cNvPr id="14" name="Rectangle 13">
              <a:extLst>
                <a:ext uri="{FF2B5EF4-FFF2-40B4-BE49-F238E27FC236}">
                  <a16:creationId xmlns:a16="http://schemas.microsoft.com/office/drawing/2014/main" id="{F5D96A1C-4D52-9F4B-86DC-F12F8CAA182E}"/>
                </a:ext>
              </a:extLst>
            </p:cNvPr>
            <p:cNvSpPr/>
            <p:nvPr/>
          </p:nvSpPr>
          <p:spPr>
            <a:xfrm>
              <a:off x="4692079" y="4906358"/>
              <a:ext cx="7557465" cy="261610"/>
            </a:xfrm>
            <a:prstGeom prst="rect">
              <a:avLst/>
            </a:prstGeom>
          </p:spPr>
          <p:txBody>
            <a:bodyPr wrap="square">
              <a:spAutoFit/>
            </a:bodyPr>
            <a:lstStyle/>
            <a:p>
              <a:r>
                <a:rPr lang="en-US" sz="1100" dirty="0"/>
                <a:t>[PRIVACY] – Related to anything that impacts your personal privacy, OPSEC, data breaches, and information disclosures</a:t>
              </a:r>
            </a:p>
          </p:txBody>
        </p:sp>
        <p:sp>
          <p:nvSpPr>
            <p:cNvPr id="15" name="Rectangle 14">
              <a:extLst>
                <a:ext uri="{FF2B5EF4-FFF2-40B4-BE49-F238E27FC236}">
                  <a16:creationId xmlns:a16="http://schemas.microsoft.com/office/drawing/2014/main" id="{473FDEA4-1BF6-2D4B-B915-0452D8F9A8F9}"/>
                </a:ext>
              </a:extLst>
            </p:cNvPr>
            <p:cNvSpPr/>
            <p:nvPr/>
          </p:nvSpPr>
          <p:spPr>
            <a:xfrm>
              <a:off x="6603392" y="5289324"/>
              <a:ext cx="3734838" cy="261610"/>
            </a:xfrm>
            <a:prstGeom prst="rect">
              <a:avLst/>
            </a:prstGeom>
          </p:spPr>
          <p:txBody>
            <a:bodyPr wrap="square">
              <a:spAutoFit/>
            </a:bodyPr>
            <a:lstStyle/>
            <a:p>
              <a:r>
                <a:rPr lang="en-US" sz="1100" dirty="0"/>
                <a:t>[RESEARCH] – Papers and other new analysis and insight</a:t>
              </a:r>
            </a:p>
          </p:txBody>
        </p:sp>
        <p:sp>
          <p:nvSpPr>
            <p:cNvPr id="20" name="Rectangle 19">
              <a:extLst>
                <a:ext uri="{FF2B5EF4-FFF2-40B4-BE49-F238E27FC236}">
                  <a16:creationId xmlns:a16="http://schemas.microsoft.com/office/drawing/2014/main" id="{892A3A15-FCCE-2541-810A-771791AF02F2}"/>
                </a:ext>
              </a:extLst>
            </p:cNvPr>
            <p:cNvSpPr/>
            <p:nvPr/>
          </p:nvSpPr>
          <p:spPr>
            <a:xfrm>
              <a:off x="6770378" y="5672290"/>
              <a:ext cx="3400867" cy="261610"/>
            </a:xfrm>
            <a:prstGeom prst="rect">
              <a:avLst/>
            </a:prstGeom>
          </p:spPr>
          <p:txBody>
            <a:bodyPr wrap="square">
              <a:spAutoFit/>
            </a:bodyPr>
            <a:lstStyle/>
            <a:p>
              <a:r>
                <a:rPr lang="en-US" sz="1100" dirty="0"/>
                <a:t>[TIPS] – Anything else we can’t categorize otherwise</a:t>
              </a:r>
            </a:p>
          </p:txBody>
        </p:sp>
        <p:sp>
          <p:nvSpPr>
            <p:cNvPr id="21" name="Rectangle 20">
              <a:extLst>
                <a:ext uri="{FF2B5EF4-FFF2-40B4-BE49-F238E27FC236}">
                  <a16:creationId xmlns:a16="http://schemas.microsoft.com/office/drawing/2014/main" id="{56CC3BDB-8339-0145-95D6-8553357BE99C}"/>
                </a:ext>
              </a:extLst>
            </p:cNvPr>
            <p:cNvSpPr/>
            <p:nvPr/>
          </p:nvSpPr>
          <p:spPr>
            <a:xfrm>
              <a:off x="6506590" y="6055253"/>
              <a:ext cx="3928442" cy="261610"/>
            </a:xfrm>
            <a:prstGeom prst="rect">
              <a:avLst/>
            </a:prstGeom>
          </p:spPr>
          <p:txBody>
            <a:bodyPr wrap="square">
              <a:spAutoFit/>
            </a:bodyPr>
            <a:lstStyle/>
            <a:p>
              <a:r>
                <a:rPr lang="en-US" sz="1100" dirty="0"/>
                <a:t>[VULNS] – Anything related to vulnerabilities, patching, </a:t>
              </a:r>
              <a:r>
                <a:rPr lang="en-US" sz="1100" dirty="0" err="1"/>
                <a:t>etc</a:t>
              </a:r>
              <a:endParaRPr lang="en-US" sz="1100" b="1" dirty="0"/>
            </a:p>
          </p:txBody>
        </p:sp>
      </p:grpSp>
      <p:sp>
        <p:nvSpPr>
          <p:cNvPr id="56" name="Rectangle 55">
            <a:extLst>
              <a:ext uri="{FF2B5EF4-FFF2-40B4-BE49-F238E27FC236}">
                <a16:creationId xmlns:a16="http://schemas.microsoft.com/office/drawing/2014/main" id="{11CCD69D-B630-9E4F-A4B1-8EAA3511F311}"/>
              </a:ext>
            </a:extLst>
          </p:cNvPr>
          <p:cNvSpPr/>
          <p:nvPr/>
        </p:nvSpPr>
        <p:spPr>
          <a:xfrm>
            <a:off x="4832440" y="2091982"/>
            <a:ext cx="7276741" cy="276999"/>
          </a:xfrm>
          <a:prstGeom prst="rect">
            <a:avLst/>
          </a:prstGeom>
        </p:spPr>
        <p:txBody>
          <a:bodyPr wrap="square">
            <a:spAutoFit/>
          </a:bodyPr>
          <a:lstStyle/>
          <a:p>
            <a:r>
              <a:rPr lang="en-US" sz="1200" b="1" dirty="0"/>
              <a:t>We will endeavor to tag the subject line with [DNB] and at least one other tag to suggest the topic:</a:t>
            </a:r>
          </a:p>
        </p:txBody>
      </p:sp>
      <p:pic>
        <p:nvPicPr>
          <p:cNvPr id="57" name="Graphic 56" descr="Open envelope with solid fill">
            <a:extLst>
              <a:ext uri="{FF2B5EF4-FFF2-40B4-BE49-F238E27FC236}">
                <a16:creationId xmlns:a16="http://schemas.microsoft.com/office/drawing/2014/main" id="{FFCC9A36-6554-B241-A0D4-830D1CCC0BE1}"/>
              </a:ext>
            </a:extLst>
          </p:cNvPr>
          <p:cNvPicPr>
            <a:picLocks noChangeAspect="1"/>
          </p:cNvPicPr>
          <p:nvPr/>
        </p:nvPicPr>
        <p:blipFill>
          <a:blip/>
          <a:stretch>
            <a:fillRect/>
          </a:stretch>
        </p:blipFill>
        <p:spPr>
          <a:xfrm>
            <a:off x="3291061" y="3836366"/>
            <a:ext cx="327711" cy="329893"/>
          </a:xfrm>
          <a:prstGeom prst="rect">
            <a:avLst/>
          </a:prstGeom>
        </p:spPr>
      </p:pic>
      <p:grpSp>
        <p:nvGrpSpPr>
          <p:cNvPr id="51" name="Group 50">
            <a:extLst>
              <a:ext uri="{FF2B5EF4-FFF2-40B4-BE49-F238E27FC236}">
                <a16:creationId xmlns:a16="http://schemas.microsoft.com/office/drawing/2014/main" id="{49F2E487-16A6-6145-BDB1-6295B2066711}"/>
              </a:ext>
            </a:extLst>
          </p:cNvPr>
          <p:cNvGrpSpPr/>
          <p:nvPr/>
        </p:nvGrpSpPr>
        <p:grpSpPr>
          <a:xfrm>
            <a:off x="98684" y="6172835"/>
            <a:ext cx="548640" cy="548640"/>
            <a:chOff x="4671948" y="5378067"/>
            <a:chExt cx="878647" cy="925224"/>
          </a:xfrm>
        </p:grpSpPr>
        <p:grpSp>
          <p:nvGrpSpPr>
            <p:cNvPr id="53" name="Group 52">
              <a:extLst>
                <a:ext uri="{FF2B5EF4-FFF2-40B4-BE49-F238E27FC236}">
                  <a16:creationId xmlns:a16="http://schemas.microsoft.com/office/drawing/2014/main" id="{B7481722-D8FF-4A4C-A7AD-6D70E2174B90}"/>
                </a:ext>
              </a:extLst>
            </p:cNvPr>
            <p:cNvGrpSpPr/>
            <p:nvPr/>
          </p:nvGrpSpPr>
          <p:grpSpPr>
            <a:xfrm>
              <a:off x="4671948" y="5378067"/>
              <a:ext cx="878647" cy="925224"/>
              <a:chOff x="2157151" y="158803"/>
              <a:chExt cx="878647" cy="925224"/>
            </a:xfrm>
          </p:grpSpPr>
          <p:sp>
            <p:nvSpPr>
              <p:cNvPr id="58" name="Oval 57">
                <a:extLst>
                  <a:ext uri="{FF2B5EF4-FFF2-40B4-BE49-F238E27FC236}">
                    <a16:creationId xmlns:a16="http://schemas.microsoft.com/office/drawing/2014/main" id="{ED1BDB9F-51C5-FB41-85E5-406CF4DA3764}"/>
                  </a:ext>
                </a:extLst>
              </p:cNvPr>
              <p:cNvSpPr/>
              <p:nvPr/>
            </p:nvSpPr>
            <p:spPr>
              <a:xfrm>
                <a:off x="2157151" y="158803"/>
                <a:ext cx="878647" cy="92522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60" name="Donut 59">
                <a:extLst>
                  <a:ext uri="{FF2B5EF4-FFF2-40B4-BE49-F238E27FC236}">
                    <a16:creationId xmlns:a16="http://schemas.microsoft.com/office/drawing/2014/main" id="{1E1454D7-EED3-BD45-A2B2-2BC8719F3520}"/>
                  </a:ext>
                </a:extLst>
              </p:cNvPr>
              <p:cNvSpPr/>
              <p:nvPr/>
            </p:nvSpPr>
            <p:spPr>
              <a:xfrm>
                <a:off x="2217379" y="218252"/>
                <a:ext cx="761732" cy="806560"/>
              </a:xfrm>
              <a:prstGeom prst="donut">
                <a:avLst>
                  <a:gd name="adj" fmla="val 42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grpSp>
        <p:pic>
          <p:nvPicPr>
            <p:cNvPr id="54" name="Picture 53" descr="Icon&#10;&#10;Description automatically generated">
              <a:extLst>
                <a:ext uri="{FF2B5EF4-FFF2-40B4-BE49-F238E27FC236}">
                  <a16:creationId xmlns:a16="http://schemas.microsoft.com/office/drawing/2014/main" id="{9A74F126-D40A-2547-9391-FEBE9C2E4A43}"/>
                </a:ext>
              </a:extLst>
            </p:cNvPr>
            <p:cNvPicPr>
              <a:picLocks noChangeAspect="1"/>
            </p:cNvPicPr>
            <p:nvPr/>
          </p:nvPicPr>
          <p:blipFill>
            <a:blip/>
            <a:stretch>
              <a:fillRect/>
            </a:stretch>
          </p:blipFill>
          <p:spPr>
            <a:xfrm>
              <a:off x="4790940" y="5609846"/>
              <a:ext cx="626435" cy="522135"/>
            </a:xfrm>
            <a:prstGeom prst="rect">
              <a:avLst/>
            </a:prstGeom>
          </p:spPr>
        </p:pic>
      </p:grpSp>
    </p:spTree>
    <p:extLst>
      <p:ext uri="{BB962C8B-B14F-4D97-AF65-F5344CB8AC3E}">
        <p14:creationId xmlns:p14="http://schemas.microsoft.com/office/powerpoint/2010/main" val="60209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CB3533-B1AD-6F40-A070-1A80874F45BB}"/>
              </a:ext>
            </a:extLst>
          </p:cNvPr>
          <p:cNvSpPr>
            <a:spLocks noGrp="1"/>
          </p:cNvSpPr>
          <p:nvPr>
            <p:ph sz="quarter" idx="12"/>
          </p:nvPr>
        </p:nvSpPr>
        <p:spPr>
          <a:xfrm>
            <a:off x="914162" y="2358247"/>
            <a:ext cx="10360501" cy="1070754"/>
          </a:xfrm>
        </p:spPr>
        <p:txBody>
          <a:bodyPr anchor="ctr"/>
          <a:lstStyle/>
          <a:p>
            <a:pPr algn="ctr"/>
            <a:r>
              <a:rPr lang="en-US" sz="4399" dirty="0"/>
              <a:t>BOGON’s</a:t>
            </a:r>
          </a:p>
        </p:txBody>
      </p:sp>
      <p:sp>
        <p:nvSpPr>
          <p:cNvPr id="5" name="Slide Number Placeholder 4">
            <a:extLst>
              <a:ext uri="{FF2B5EF4-FFF2-40B4-BE49-F238E27FC236}">
                <a16:creationId xmlns:a16="http://schemas.microsoft.com/office/drawing/2014/main" id="{E88B35B8-331F-9D45-8AA2-F86F16F2EA22}"/>
              </a:ext>
            </a:extLst>
          </p:cNvPr>
          <p:cNvSpPr>
            <a:spLocks noGrp="1"/>
          </p:cNvSpPr>
          <p:nvPr>
            <p:ph type="sldNum" sz="quarter" idx="4"/>
          </p:nvPr>
        </p:nvSpPr>
        <p:spPr/>
        <p:txBody>
          <a:bodyPr/>
          <a:lstStyle/>
          <a:p>
            <a:fld id="{ED025EC6-12F2-BD4E-AD65-43BFB58C3D8F}" type="slidenum">
              <a:rPr lang="en-US" smtClean="0"/>
              <a:pPr/>
              <a:t>9</a:t>
            </a:fld>
            <a:endParaRPr lang="en-US"/>
          </a:p>
        </p:txBody>
      </p:sp>
      <p:sp>
        <p:nvSpPr>
          <p:cNvPr id="6" name="Text Placeholder 5">
            <a:extLst>
              <a:ext uri="{FF2B5EF4-FFF2-40B4-BE49-F238E27FC236}">
                <a16:creationId xmlns:a16="http://schemas.microsoft.com/office/drawing/2014/main" id="{FBE3B1C1-1516-F24C-BF3A-05909F473F3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90817078"/>
      </p:ext>
    </p:extLst>
  </p:cSld>
  <p:clrMapOvr>
    <a:masterClrMapping/>
  </p:clrMapOvr>
</p:sld>
</file>

<file path=ppt/theme/theme1.xml><?xml version="1.0" encoding="utf-8"?>
<a:theme xmlns:a="http://schemas.openxmlformats.org/drawingml/2006/main" name="Text slide Master">
  <a:themeElements>
    <a:clrScheme name="Custom 9">
      <a:dk1>
        <a:sysClr val="windowText" lastClr="000000"/>
      </a:dk1>
      <a:lt1>
        <a:sysClr val="window" lastClr="FFFFFF"/>
      </a:lt1>
      <a:dk2>
        <a:srgbClr val="323232"/>
      </a:dk2>
      <a:lt2>
        <a:srgbClr val="E3DED1"/>
      </a:lt2>
      <a:accent1>
        <a:srgbClr val="000000"/>
      </a:accent1>
      <a:accent2>
        <a:srgbClr val="C00000"/>
      </a:accent2>
      <a:accent3>
        <a:srgbClr val="A5A5A5"/>
      </a:accent3>
      <a:accent4>
        <a:srgbClr val="000000"/>
      </a:accent4>
      <a:accent5>
        <a:srgbClr val="B9AD8D"/>
      </a:accent5>
      <a:accent6>
        <a:srgbClr val="C19859"/>
      </a:accent6>
      <a:hlink>
        <a:srgbClr val="00B0F0"/>
      </a:hlink>
      <a:folHlink>
        <a:srgbClr val="9F87B7"/>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spPr>
      <a:bodyPr lIns="0" tIns="0" rIns="0" bIns="0" rtlCol="0" anchor="ctr"/>
      <a:lstStyle>
        <a:defPPr algn="ctr">
          <a:defRPr sz="2000">
            <a:latin typeface="Tahoma" charset="0"/>
            <a:ea typeface="Tahoma" charset="0"/>
            <a:cs typeface="Tahom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GTM Planning - Pitch Planning.pptx" id="{1F7816BF-3B51-4AE2-B4E9-E08121A9A61C}" vid="{D1A9F7EA-1840-4E4E-9B29-F557F5AE37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4078</Words>
  <Application>Microsoft Macintosh PowerPoint</Application>
  <PresentationFormat>Custom</PresentationFormat>
  <Paragraphs>468</Paragraphs>
  <Slides>70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Aptos</vt:lpstr>
      <vt:lpstr>Arial</vt:lpstr>
      <vt:lpstr>Changa</vt:lpstr>
      <vt:lpstr>Constantia</vt:lpstr>
      <vt:lpstr>Courier New</vt:lpstr>
      <vt:lpstr>Roboto</vt:lpstr>
      <vt:lpstr>Roboto Medium</vt:lpstr>
      <vt:lpstr>Tahoma</vt:lpstr>
      <vt:lpstr>Text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BOGON’s Module Overview</vt:lpstr>
      <vt:lpstr>What are BOGON’s</vt:lpstr>
      <vt:lpstr>What problem are we helping to solve</vt:lpstr>
      <vt:lpstr>Requirements to signup for BOGON’s</vt:lpstr>
      <vt:lpstr>How to signup for BOGON’s service</vt:lpstr>
      <vt:lpstr>How to implement BOGON’s in your network</vt:lpstr>
      <vt:lpstr>PowerPoint Presentation</vt:lpstr>
      <vt:lpstr>PowerPoint Presentation</vt:lpstr>
      <vt:lpstr>NIMBUS™ Module Overview</vt:lpstr>
      <vt:lpstr>What is NIMBUS™</vt:lpstr>
      <vt:lpstr>What is NIMBUS</vt:lpstr>
      <vt:lpstr>PowerPoint Presentation</vt:lpstr>
      <vt:lpstr>What problem(s) are we helping to solve?</vt:lpstr>
      <vt:lpstr>Requirements to signup for NIMBUS</vt:lpstr>
      <vt:lpstr>How to signup for NIMBUS</vt:lpstr>
      <vt:lpstr>How to implement NIMBUS in your network</vt:lpstr>
      <vt:lpstr>PowerPoint Presentation</vt:lpstr>
      <vt:lpstr>PowerPoint Presentation</vt:lpstr>
      <vt:lpstr>DNB Module Overview</vt:lpstr>
      <vt:lpstr>What is Dragon News Bytes</vt:lpstr>
      <vt:lpstr>What problem are we helping to solve?</vt:lpstr>
      <vt:lpstr>Requirements to signup for DNB</vt:lpstr>
      <vt:lpstr>How to signup for Dragon News Bytes</vt:lpstr>
      <vt:lpstr>How to implement DNB in your org?</vt:lpstr>
      <vt:lpstr>PowerPoint Presentation</vt:lpstr>
      <vt:lpstr>PowerPoint Presentation</vt:lpstr>
      <vt:lpstr>IP to ASN Mapping Module Overview</vt:lpstr>
      <vt:lpstr>What is IP to ASN Mapping Service?</vt:lpstr>
      <vt:lpstr>What problems are we helping to solve?</vt:lpstr>
      <vt:lpstr>Requirements to sign up for service</vt:lpstr>
      <vt:lpstr>How to signup for service</vt:lpstr>
      <vt:lpstr>How to implement the service in your org</vt:lpstr>
      <vt:lpstr>How to implement the service in your org</vt:lpstr>
      <vt:lpstr>How to implement the service in your org</vt:lpstr>
      <vt:lpstr>How to implement the service in your org</vt:lpstr>
      <vt:lpstr>How to implement the service in your org</vt:lpstr>
      <vt:lpstr>How to implement the service in your org</vt:lpstr>
      <vt:lpstr>PowerPoint Presentation</vt:lpstr>
      <vt:lpstr>PowerPoint Presentation</vt:lpstr>
      <vt:lpstr>MHR Module Overview</vt:lpstr>
      <vt:lpstr>What is the MHR Service?</vt:lpstr>
      <vt:lpstr>What problem are we helping to solve?</vt:lpstr>
      <vt:lpstr>Requirements to signup for MHR</vt:lpstr>
      <vt:lpstr>How to signup for the MHR Service</vt:lpstr>
      <vt:lpstr>PowerPoint Presentation</vt:lpstr>
      <vt:lpstr>How to implement MHR in your org.</vt:lpstr>
      <vt:lpstr>PowerPoint Presentation</vt:lpstr>
      <vt:lpstr>How to implement MHR in your org.</vt:lpstr>
      <vt:lpstr>How to implement MHR in your org.</vt:lpstr>
      <vt:lpstr>How to implement MHR in your org.</vt:lpstr>
      <vt:lpstr>PowerPoint Presentation</vt:lpstr>
      <vt:lpstr>PowerPoint Presentation</vt:lpstr>
      <vt:lpstr>CAP Module Overview</vt:lpstr>
      <vt:lpstr>What is the CAP Service?</vt:lpstr>
      <vt:lpstr>What problem are we helping to solve?</vt:lpstr>
      <vt:lpstr>Requirements to signup for CAP</vt:lpstr>
      <vt:lpstr>How to signup for CAP</vt:lpstr>
      <vt:lpstr>PowerPoint Presentation</vt:lpstr>
      <vt:lpstr>How to implement CAP services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Tarek Sendi</cp:lastModifiedBy>
  <cp:revision>1</cp:revision>
  <dcterms:modified xsi:type="dcterms:W3CDTF">2024-03-14T00:25:20Z</dcterms:modified>
</cp:coreProperties>
</file>